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6" r:id="rId3"/>
    <p:sldId id="257" r:id="rId4"/>
    <p:sldId id="266" r:id="rId5"/>
    <p:sldId id="268" r:id="rId6"/>
    <p:sldId id="286" r:id="rId7"/>
    <p:sldId id="269" r:id="rId8"/>
    <p:sldId id="270" r:id="rId9"/>
    <p:sldId id="271" r:id="rId10"/>
    <p:sldId id="272" r:id="rId11"/>
    <p:sldId id="290" r:id="rId12"/>
    <p:sldId id="273" r:id="rId13"/>
    <p:sldId id="291" r:id="rId14"/>
    <p:sldId id="293" r:id="rId15"/>
    <p:sldId id="294" r:id="rId16"/>
    <p:sldId id="292" r:id="rId17"/>
    <p:sldId id="277" r:id="rId18"/>
    <p:sldId id="276" r:id="rId19"/>
    <p:sldId id="278" r:id="rId20"/>
    <p:sldId id="279" r:id="rId21"/>
    <p:sldId id="280" r:id="rId22"/>
    <p:sldId id="281" r:id="rId23"/>
    <p:sldId id="295" r:id="rId24"/>
    <p:sldId id="282" r:id="rId25"/>
    <p:sldId id="288" r:id="rId26"/>
    <p:sldId id="287" r:id="rId27"/>
    <p:sldId id="284" r:id="rId28"/>
    <p:sldId id="285" r:id="rId29"/>
    <p:sldId id="298" r:id="rId30"/>
    <p:sldId id="261" r:id="rId31"/>
    <p:sldId id="259" r:id="rId32"/>
    <p:sldId id="260" r:id="rId33"/>
    <p:sldId id="262" r:id="rId34"/>
    <p:sldId id="263" r:id="rId35"/>
    <p:sldId id="264" r:id="rId36"/>
    <p:sldId id="265" r:id="rId37"/>
    <p:sldId id="29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81168" autoAdjust="0"/>
  </p:normalViewPr>
  <p:slideViewPr>
    <p:cSldViewPr snapToGrid="0">
      <p:cViewPr varScale="1">
        <p:scale>
          <a:sx n="67" d="100"/>
          <a:sy n="67" d="100"/>
        </p:scale>
        <p:origin x="62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4T15:13:37.9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1760 0,'-939'0,"634"14,85-3,398-10,212 27,-277-16,152-2,-237-11,-18-1,0 2,-1-1,1 2,-1-1,1 1,-1 1,12 2,-20-4,0 1,0-1,0 0,0 1,0-1,-1 1,1-1,0 1,0 0,0-1,0 1,-1 0,1-1,0 1,-1 0,1 0,-1 0,1 0,-1-1,1 1,-1 0,1 0,-1 0,0 1,0 0,0-1,0 0,-1 0,1 0,0 0,-1 0,1 0,-1 0,0 0,1 0,-1 0,0 0,0 0,1 0,-1-1,0 1,0 0,0-1,0 1,0 0,0-1,0 1,0-1,-2 1,-15 6,-1-1,0-1,-1-1,1 0,-29 1,45-5,-373 23,-7-20,273-3,32 1,-154-8,206 3,21 0,18 1,34-1,69 4,-63 1,161 5,848 88,-1030-90,454 57,-467-57,-32-2,-310 25,2 24,141-22,-237 30,347-54,67-4,0-1,-1 0,1-1,0 1,0 0,0-1,-4-1,7 2,0 0,0 0,0 0,0 0,0 0,0-1,-1 1,1 0,0 0,0 0,0 0,0 0,0 0,0 0,0-1,0 1,0 0,0 0,0 0,0 0,0 0,0 0,0-1,0 1,0 0,0 0,0 0,0 0,0 0,0 0,0 0,0-1,0 1,1 0,-1 0,0 0,0 0,0 0,0 0,0 0,0 0,0 0,0-1,0 1,1 0,-1 0,0 0,0 0,0 0,0 0,0 0,0 0,0 0,1 0,-1 0,0 0,22-8,37-5,81-9,68 5,-141 12,778-26,-822 32,-21-1,-18 0,-211-24,-737-144,892 154,-20-3,-163-54,245 68,1-1,0 0,-10-6,18 9,1 1,-1-1,0 1,0-1,0 1,0-1,1 0,-1 1,0-1,1 0,-1 0,1 0,-1 1,0-1,1 0,0 0,-1 0,1 0,-1-1,2 1,-1 1,0-1,1 0,-1 1,0-1,1 1,-1-1,1 0,-1 1,1-1,-1 1,1 0,-1-1,1 1,0-1,-1 1,1 0,-1-1,1 1,0 0,0 0,-1-1,1 1,0 0,0 0,19-4,1 1,-1 1,0 1,26 1,1 0,389-20,-411 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4T15:13:39.8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1467 655,'-388'0,"384"0,-24-2,21-2,15-5,27-11,0 1,65-23,-12 6,281-120,418-117,-721 252,-220 25,-982 79,1009-72,-144 12,-201 14,417-34,37-4,18 1,0 0,0 0,0 0,0 0,0 0,-1 0,1 0,0 0,0 0,0 0,0 0,0 0,0 0,0-1,0 1,0 0,0 0,0 0,-1 0,1 0,0 0,0 0,0 0,0 0,0 0,0 0,0 0,0 0,0 0,0-1,0 1,0 0,0 0,0 0,0 0,0 0,0 0,0 0,0 0,0 0,0 0,0-1,0 1,0 0,0 0,0 0,0 0,0 0,0 0,0 0,0 0,0 0,0 0,0-1,0 1,0 0,0 0,0 0,0 0,1 0,-1 0,0 0,0 0,26-9,485-82,-275 53,-185 29,281-44,2 26,-317 26,-10 1,1-1,0 2,-1-1,1 1,7 1,-18-1,0-1,0 1,0 0,0 0,0 0,0 0,-4 2,-1 1,-101 44,-51 20,-274 69,376-125,28-6,-45 15,-125 39,90-24,-504 156,608-190,-15 5,21-7,0 0,0 0,0 0,0 0,0 0,0 0,0 0,0 0,0 1,0-1,0 0,0 0,-1 0,1 0,0 0,0 0,0 0,0 0,0 0,0 0,0 0,0 0,0 0,0 1,0-1,0 0,0 0,0 0,0 0,0 0,0 0,0 0,0 0,0 0,0 0,0 0,1 0,-1 1,0-1,0 0,0 0,0 0,0 0,0 0,0 0,0 0,0 0,0 0,0 0,0 0,0 0,0 0,0 0,1 0,-1 0,0 0,0 0,0 0,0 0,0 0,0 0,0 0,0 0,0 0,0 0,1 0,15 2,147 0,-92-3,992 19,-824-2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4T15:13:40.2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15:13:4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1620 1523 24575,'-159'1'0,"-170"-3"0,310 0 0,0-1 0,0 0 0,0-1 0,0-2 0,-36-14 0,-85-52 0,91 45 0,-38-24 0,52 29 0,0 2 0,-46-19 0,42 24 0,11 5 0,1 0 0,0-3 0,0 0 0,-43-30 0,14 9 0,44 27 0,-1 0 0,1-1 0,-22-18 0,34 26 0,-27-24 0,0-2 0,2-1 0,2-1 0,-24-36 0,33 43 0,8 12 0,0 1 0,1-1 0,0 0 0,1 0 0,0-1 0,0 1 0,1-1 0,0 0 0,-2-16 0,3-15 0,3 1 0,1 0 0,2 0 0,2 0 0,1 0 0,3 1 0,22-62 0,-26 84 0,1 0 0,0 0 0,2 1 0,18-28 0,-20 35 0,0 1 0,1 0 0,-1 0 0,2 0 0,-1 1 0,1 1 0,0-1 0,1 2 0,11-7 0,47-18 0,96-30 0,75-8 0,-206 59 0,6 0 0,-1 1 0,1 2 0,0 2 0,75 1 0,-56 4 0,298 17 0,-299-11 0,-1 2 0,1 3 0,-2 3 0,68 26 0,-46-8 0,-1 3 0,139 90 0,-206-120 0,0 1 0,-1 0 0,0 0 0,0 0 0,0 1 0,-1 0 0,0 1 0,8 12 0,-11-12 0,0-1 0,-1 1 0,1 0 0,-2 0 0,1 0 0,-1 0 0,0 0 0,-1 1 0,0 17 0,-2 3 0,-2 1 0,0-2 0,-2 1 0,-2 0 0,0-1 0,-15 36 0,-83 166 0,100-221 0,-222 414 0,216-406 0,-1-1 0,-1 0 0,-17 17 0,17-19 0,10-13 0,0 1 0,0-1 0,0 1 0,0-1 0,0 0 0,-1 0 0,1-1 0,-1 1 0,1 0 0,-5 0 0,-41 9 0,26-7 0,-38 11 229,36-8-627,-1-1-1,1-1 1,-39 2-1,43-7-6427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15:13:4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1523 24575,'-59'-4'0,"0"-2"0,0-2 0,-66-20 0,119 27 0,-1-2 0,0 1 0,0-1 0,1 0 0,0-1 0,-1 1 0,-10-9 0,-37-38 0,22 19 0,-33-34 0,39 37 0,-31-26 0,41 42 0,-17-15 0,-56-57 0,80 73 0,0 0 0,0-1 0,1 0 0,1 0 0,0-1 0,0 0 0,2 0 0,-1 0 0,-4-22 0,10 35 0,-10-41 0,1 1 0,3-2 0,-3-61 0,8 88 0,1 1 0,1-1 0,0 0 0,1 1 0,0-1 0,1 1 0,1 0 0,0 0 0,12-24 0,11-12 0,1 2 0,4 1 0,1 1 0,43-46 0,-71 87 0,88-87 0,-77 78 0,1 1 0,0 0 0,1 1 0,21-10 0,9-1 0,75-26 0,-97 41 0,-1 2 0,1 0 0,1 2 0,-1 1 0,29 0 0,21 4 0,0 3 0,85 17 0,-107-11 0,0 3 0,-1 2 0,87 38 0,-113-39 0,-1 1 0,0 1 0,-1 1 0,40 36 0,78 91 0,-121-117 0,-2 1 0,0 1 0,-2 1 0,-1 0 0,-1 1 0,-2 1 0,19 62 0,-21-57 0,-2 1 0,-2 0 0,-2 0 0,-1 1 0,-2-1 0,-1 1 0,-5 43 0,2-76 0,0 1 0,0 0 0,-1-1 0,0 1 0,-1-1 0,1 1 0,-1-1 0,0 0 0,-1 0 0,1 0 0,-7 6 0,-4 4 0,-1 0 0,-22 16 0,1 1 0,3-6 0,-1-1 0,-1-1 0,-66 33 0,70-40 0,-46 24 0,-3-3 0,-156 54 0,128-67 0,25-6 0,46-13-273,1-1 0,-1-2 0,0-1 0,-57-4 0,73 1-6553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대표적인 지도학습 알고리즘은 회귀 알고리즘과 분류 알고리즘이 있는데요</a:t>
            </a:r>
            <a:r>
              <a:rPr lang="en-US" altLang="ko-KR" dirty="0"/>
              <a:t>, </a:t>
            </a:r>
            <a:r>
              <a:rPr lang="ko-KR" altLang="en-US" dirty="0"/>
              <a:t>먼저 회귀 알고리즘을 살펴보겠습니다</a:t>
            </a:r>
            <a:r>
              <a:rPr lang="en-US" altLang="ko-KR" dirty="0"/>
              <a:t>. </a:t>
            </a:r>
            <a:r>
              <a:rPr lang="ko-KR" altLang="en-US" dirty="0"/>
              <a:t> 회귀는 무한히 많은 연속적인 값을 </a:t>
            </a:r>
            <a:r>
              <a:rPr lang="en-US" altLang="ko-KR" dirty="0"/>
              <a:t>output</a:t>
            </a:r>
            <a:r>
              <a:rPr lang="ko-KR" altLang="en-US" dirty="0"/>
              <a:t>으로 가질 수 있으며</a:t>
            </a:r>
            <a:r>
              <a:rPr lang="en-US" altLang="ko-KR" dirty="0"/>
              <a:t>, </a:t>
            </a:r>
            <a:r>
              <a:rPr lang="ko-KR" altLang="en-US" dirty="0"/>
              <a:t>숫자 값 예측에 사용됩니다</a:t>
            </a:r>
            <a:r>
              <a:rPr lang="en-US" altLang="ko-KR" dirty="0"/>
              <a:t>. Input variable x</a:t>
            </a:r>
            <a:r>
              <a:rPr lang="ko-KR" altLang="en-US" dirty="0"/>
              <a:t>를 </a:t>
            </a:r>
            <a:r>
              <a:rPr lang="en-US" altLang="ko-KR" dirty="0"/>
              <a:t>feature, output variable y</a:t>
            </a:r>
            <a:r>
              <a:rPr lang="ko-KR" altLang="en-US" dirty="0"/>
              <a:t>를 </a:t>
            </a:r>
            <a:r>
              <a:rPr lang="en-US" altLang="ko-KR" dirty="0"/>
              <a:t>target variable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  <a:r>
              <a:rPr lang="ko-KR" altLang="en-US" dirty="0"/>
              <a:t> 하나의 </a:t>
            </a:r>
            <a:r>
              <a:rPr lang="en-US" altLang="ko-KR" dirty="0"/>
              <a:t>training example</a:t>
            </a:r>
            <a:r>
              <a:rPr lang="ko-KR" altLang="en-US" dirty="0"/>
              <a:t>은 </a:t>
            </a:r>
            <a:r>
              <a:rPr lang="ko-KR" altLang="en-US" dirty="0" err="1"/>
              <a:t>튜플</a:t>
            </a:r>
            <a:r>
              <a:rPr lang="ko-KR" altLang="en-US" dirty="0"/>
              <a:t> 형태로 나타냅니다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75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회귀 모델을 수학적으로 표현해보겠습니다</a:t>
            </a:r>
            <a:r>
              <a:rPr lang="en-US" altLang="ko-KR" dirty="0"/>
              <a:t>. training set</a:t>
            </a:r>
            <a:r>
              <a:rPr lang="ko-KR" altLang="en-US" dirty="0"/>
              <a:t>로 학습 알고리즘을 학습시키면 함수 형태의 모델이 만들어집니다</a:t>
            </a:r>
            <a:r>
              <a:rPr lang="en-US" altLang="ko-KR" dirty="0"/>
              <a:t>. </a:t>
            </a:r>
            <a:r>
              <a:rPr lang="ko-KR" altLang="en-US" dirty="0"/>
              <a:t>만약 선형 모델을 만들었다면</a:t>
            </a:r>
            <a:r>
              <a:rPr lang="en-US" altLang="ko-KR" dirty="0"/>
              <a:t>, </a:t>
            </a:r>
            <a:r>
              <a:rPr lang="ko-KR" altLang="en-US" dirty="0"/>
              <a:t>그 모델을 </a:t>
            </a:r>
            <a:r>
              <a:rPr lang="en-US" altLang="ko-KR" dirty="0" err="1"/>
              <a:t>w,b</a:t>
            </a:r>
            <a:r>
              <a:rPr lang="ko-KR" altLang="en-US" dirty="0"/>
              <a:t>에 대한 일차함수 </a:t>
            </a:r>
            <a:r>
              <a:rPr lang="en-US" altLang="ko-KR" dirty="0"/>
              <a:t>f(x) = </a:t>
            </a:r>
            <a:r>
              <a:rPr lang="en-US" altLang="ko-KR" dirty="0" err="1"/>
              <a:t>wx</a:t>
            </a:r>
            <a:r>
              <a:rPr lang="en-US" altLang="ko-KR" dirty="0"/>
              <a:t> + b</a:t>
            </a:r>
            <a:r>
              <a:rPr lang="ko-KR" altLang="en-US" dirty="0"/>
              <a:t>로 나타낼 수 있습니다</a:t>
            </a:r>
            <a:r>
              <a:rPr lang="en-US" altLang="ko-KR" dirty="0"/>
              <a:t>.</a:t>
            </a:r>
            <a:r>
              <a:rPr lang="ko-KR" altLang="en-US" dirty="0"/>
              <a:t> 이렇게 한 개의 </a:t>
            </a:r>
            <a:r>
              <a:rPr lang="en-US" altLang="ko-KR" dirty="0"/>
              <a:t>feature x</a:t>
            </a:r>
            <a:r>
              <a:rPr lang="ko-KR" altLang="en-US" dirty="0"/>
              <a:t>를 유일한 변수로 같는 선형 회귀를 </a:t>
            </a:r>
            <a:r>
              <a:rPr lang="en-US" altLang="ko-KR" dirty="0"/>
              <a:t>univariate linear regression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  <a:r>
              <a:rPr lang="ko-KR" altLang="en-US" dirty="0"/>
              <a:t>모델을 통해 반환된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y-hat</a:t>
            </a:r>
            <a:r>
              <a:rPr lang="ko-KR" altLang="en-US" dirty="0"/>
              <a:t>이라고 부릅니다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17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화면에</a:t>
            </a:r>
            <a:r>
              <a:rPr lang="en-US" altLang="ko-KR" dirty="0"/>
              <a:t> </a:t>
            </a:r>
            <a:r>
              <a:rPr lang="ko-KR" altLang="en-US" dirty="0"/>
              <a:t>보이는 그래프는 주택의 </a:t>
            </a:r>
            <a:r>
              <a:rPr lang="ko-KR" altLang="en-US" dirty="0" err="1"/>
              <a:t>제곱피트</a:t>
            </a:r>
            <a:r>
              <a:rPr lang="ko-KR" altLang="en-US" dirty="0"/>
              <a:t> 면적에 따른 주택의 가격을 나타낸 것입니다</a:t>
            </a:r>
            <a:r>
              <a:rPr lang="en-US" altLang="ko-KR" dirty="0"/>
              <a:t>. </a:t>
            </a:r>
            <a:r>
              <a:rPr lang="ko-KR" altLang="en-US" dirty="0"/>
              <a:t>주택 면적은 </a:t>
            </a:r>
            <a:r>
              <a:rPr lang="en-US" altLang="ko-KR" dirty="0"/>
              <a:t>feature, </a:t>
            </a:r>
            <a:r>
              <a:rPr lang="ko-KR" altLang="en-US" dirty="0"/>
              <a:t>가격은 </a:t>
            </a:r>
            <a:r>
              <a:rPr lang="en-US" altLang="ko-KR" dirty="0"/>
              <a:t>targe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16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넓이가 </a:t>
            </a:r>
            <a:r>
              <a:rPr lang="en-US" altLang="ko-KR" dirty="0"/>
              <a:t>1300 </a:t>
            </a:r>
            <a:r>
              <a:rPr lang="ko-KR" altLang="en-US" dirty="0" err="1"/>
              <a:t>제곱피트인</a:t>
            </a:r>
            <a:r>
              <a:rPr lang="ko-KR" altLang="en-US" dirty="0"/>
              <a:t> 주택의 가격은 어떻게 예측할 수 있을까요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535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화면에 보이는 파란색 직선은 이 데이터 포인트들 가장 잘 표현할 수 있는 직선입니다</a:t>
            </a:r>
            <a:r>
              <a:rPr lang="en-US" altLang="ko-KR" dirty="0"/>
              <a:t>. </a:t>
            </a:r>
            <a:r>
              <a:rPr lang="ko-KR" altLang="en-US" dirty="0"/>
              <a:t>이 직선은 주택의 면적을 가격에 </a:t>
            </a:r>
            <a:r>
              <a:rPr lang="en-US" altLang="ko-KR" dirty="0"/>
              <a:t>mapping</a:t>
            </a:r>
            <a:r>
              <a:rPr lang="ko-KR" altLang="en-US" dirty="0"/>
              <a:t>한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42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자료들을 더 </a:t>
            </a:r>
            <a:r>
              <a:rPr lang="ko-KR" altLang="en-US" dirty="0" err="1"/>
              <a:t>디테일하게</a:t>
            </a:r>
            <a:r>
              <a:rPr lang="ko-KR" altLang="en-US" dirty="0"/>
              <a:t> 표현하고 싶다면 비선형으로 모델을 설정할 수도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721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선형 모델을 사용해 넓이가 </a:t>
            </a:r>
            <a:r>
              <a:rPr lang="en-US" altLang="ko-KR" dirty="0"/>
              <a:t>1300</a:t>
            </a:r>
            <a:r>
              <a:rPr lang="ko-KR" altLang="en-US" dirty="0" err="1"/>
              <a:t>제곱피트인</a:t>
            </a:r>
            <a:r>
              <a:rPr lang="ko-KR" altLang="en-US" dirty="0"/>
              <a:t> 주택의 가격을 예측해보겠습니다</a:t>
            </a:r>
            <a:r>
              <a:rPr lang="en-US" altLang="ko-KR" dirty="0"/>
              <a:t>. X</a:t>
            </a:r>
            <a:r>
              <a:rPr lang="ko-KR" altLang="en-US" dirty="0"/>
              <a:t>축의 좌표가 </a:t>
            </a:r>
            <a:r>
              <a:rPr lang="en-US" altLang="ko-KR" dirty="0"/>
              <a:t>1300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해당하는 </a:t>
            </a:r>
            <a:r>
              <a:rPr lang="en-US" altLang="ko-KR" dirty="0"/>
              <a:t>y</a:t>
            </a:r>
            <a:r>
              <a:rPr lang="ko-KR" altLang="en-US" dirty="0"/>
              <a:t>좌표는 </a:t>
            </a:r>
            <a:r>
              <a:rPr lang="en-US" altLang="ko-KR" dirty="0"/>
              <a:t>250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주택 가격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en-US" altLang="ko-KR" dirty="0"/>
              <a:t>25</a:t>
            </a:r>
            <a:r>
              <a:rPr lang="ko-KR" altLang="en-US" dirty="0"/>
              <a:t>만 달러입니다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79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주택 가격에 대한 정답 </a:t>
            </a:r>
            <a:r>
              <a:rPr lang="ko-KR" altLang="en-US" dirty="0" err="1"/>
              <a:t>데이터들로부터</a:t>
            </a:r>
            <a:r>
              <a:rPr lang="ko-KR" altLang="en-US" dirty="0"/>
              <a:t> 학습한 모델은 새로운 데이터를 입력했을 때 더 많은 정답들을 생산할 수 있습니다</a:t>
            </a:r>
            <a:r>
              <a:rPr lang="en-US" altLang="ko-KR" dirty="0"/>
              <a:t>. </a:t>
            </a:r>
            <a:r>
              <a:rPr lang="ko-KR" altLang="en-US" dirty="0"/>
              <a:t>학습 알고리즘의 목적은 바로 이것입니다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12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또다른 대표적인 지도학습 알고리즘인 분류 알고리즘을 소개하겠습니다</a:t>
            </a:r>
            <a:r>
              <a:rPr lang="en-US" altLang="ko-KR" dirty="0"/>
              <a:t>. </a:t>
            </a:r>
            <a:r>
              <a:rPr lang="ko-KR" altLang="en-US" dirty="0"/>
              <a:t>숫자형 값을 </a:t>
            </a:r>
            <a:r>
              <a:rPr lang="ko-KR" altLang="en-US" dirty="0" err="1"/>
              <a:t>예측값으로</a:t>
            </a:r>
            <a:r>
              <a:rPr lang="ko-KR" altLang="en-US" dirty="0"/>
              <a:t> 반환했던 회귀 알고리즘과 달리</a:t>
            </a:r>
            <a:r>
              <a:rPr lang="en-US" altLang="ko-KR" dirty="0"/>
              <a:t>, </a:t>
            </a:r>
            <a:r>
              <a:rPr lang="ko-KR" altLang="en-US" dirty="0"/>
              <a:t>분류 알고리즘은 유한한 개수의 카테고리</a:t>
            </a:r>
            <a:r>
              <a:rPr lang="en-US" altLang="ko-KR" dirty="0"/>
              <a:t>, </a:t>
            </a:r>
            <a:r>
              <a:rPr lang="ko-KR" altLang="en-US" dirty="0"/>
              <a:t>또는 클래스를 반환합니다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Class</a:t>
            </a:r>
            <a:r>
              <a:rPr lang="ko-KR" altLang="en-US" dirty="0"/>
              <a:t>는 숫자로 표현될 수도 있고 문자열로 표현될 수도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880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분류 알고리즘을 이용한 유방암 탐지</a:t>
            </a:r>
            <a:r>
              <a:rPr lang="en-US" altLang="ko-KR" dirty="0"/>
              <a:t> </a:t>
            </a:r>
            <a:r>
              <a:rPr lang="ko-KR" altLang="en-US" dirty="0"/>
              <a:t>모델을 살펴보겠습니다</a:t>
            </a:r>
            <a:r>
              <a:rPr lang="en-US" altLang="ko-KR" dirty="0"/>
              <a:t>. </a:t>
            </a:r>
            <a:r>
              <a:rPr lang="ko-KR" altLang="en-US" dirty="0"/>
              <a:t>가능한 </a:t>
            </a:r>
            <a:r>
              <a:rPr lang="en-US" altLang="ko-KR" dirty="0"/>
              <a:t>class</a:t>
            </a:r>
            <a:r>
              <a:rPr lang="ko-KR" altLang="en-US" dirty="0"/>
              <a:t>는 악성 종양 </a:t>
            </a:r>
            <a:r>
              <a:rPr lang="en-US" altLang="ko-KR" dirty="0"/>
              <a:t>‘malignant’</a:t>
            </a:r>
            <a:r>
              <a:rPr lang="ko-KR" altLang="en-US" dirty="0"/>
              <a:t>과</a:t>
            </a:r>
            <a:r>
              <a:rPr lang="en-US" altLang="ko-KR" dirty="0"/>
              <a:t>, </a:t>
            </a:r>
            <a:r>
              <a:rPr lang="ko-KR" altLang="en-US" dirty="0"/>
              <a:t>양성 종양 </a:t>
            </a:r>
            <a:r>
              <a:rPr lang="en-US" altLang="ko-KR" dirty="0"/>
              <a:t>‘benign’ </a:t>
            </a:r>
            <a:r>
              <a:rPr lang="ko-KR" altLang="en-US" dirty="0"/>
              <a:t>두 가지입니다</a:t>
            </a:r>
            <a:r>
              <a:rPr lang="en-US" altLang="ko-KR" dirty="0"/>
              <a:t>. Malignant</a:t>
            </a:r>
            <a:r>
              <a:rPr lang="ko-KR" altLang="en-US" dirty="0"/>
              <a:t>는 숫자 </a:t>
            </a:r>
            <a:r>
              <a:rPr lang="en-US" altLang="ko-KR" dirty="0"/>
              <a:t>1, benign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으로 표현됩니다</a:t>
            </a:r>
            <a:r>
              <a:rPr lang="en-US" altLang="ko-KR" dirty="0"/>
              <a:t>. </a:t>
            </a:r>
            <a:r>
              <a:rPr lang="ko-KR" altLang="en-US" dirty="0"/>
              <a:t>회귀 알고리즘과 달리 </a:t>
            </a:r>
            <a:r>
              <a:rPr lang="en-US" altLang="ko-KR" dirty="0"/>
              <a:t>output</a:t>
            </a:r>
            <a:r>
              <a:rPr lang="ko-KR" altLang="en-US" dirty="0"/>
              <a:t>의 개수가 매우 적다는 것을 확인할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0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958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종양의 지름의 길이를 </a:t>
            </a:r>
            <a:r>
              <a:rPr lang="en-US" altLang="ko-KR" dirty="0"/>
              <a:t>input </a:t>
            </a:r>
            <a:r>
              <a:rPr lang="ko-KR" altLang="en-US" dirty="0"/>
              <a:t>으로 받을 때</a:t>
            </a:r>
            <a:r>
              <a:rPr lang="en-US" altLang="ko-KR" dirty="0"/>
              <a:t>, </a:t>
            </a:r>
            <a:r>
              <a:rPr lang="ko-KR" altLang="en-US" dirty="0"/>
              <a:t>각 데이터들은 </a:t>
            </a:r>
            <a:r>
              <a:rPr lang="en-US" altLang="ko-KR" dirty="0"/>
              <a:t>benign</a:t>
            </a:r>
            <a:r>
              <a:rPr lang="ko-KR" altLang="en-US" dirty="0"/>
              <a:t>인지 </a:t>
            </a:r>
            <a:r>
              <a:rPr lang="en-US" altLang="ko-KR" dirty="0"/>
              <a:t>malignant</a:t>
            </a:r>
            <a:r>
              <a:rPr lang="ko-KR" altLang="en-US" dirty="0"/>
              <a:t>인지에 따라 </a:t>
            </a:r>
            <a:r>
              <a:rPr lang="en-US" altLang="ko-KR" dirty="0"/>
              <a:t>label</a:t>
            </a:r>
            <a:r>
              <a:rPr lang="ko-KR" altLang="en-US" dirty="0"/>
              <a:t>이 할당되어 있습니다</a:t>
            </a:r>
            <a:r>
              <a:rPr lang="en-US" altLang="ko-KR" dirty="0"/>
              <a:t>. </a:t>
            </a:r>
            <a:r>
              <a:rPr lang="ko-KR" altLang="en-US" dirty="0"/>
              <a:t>이 데이터셋을 그래프로 나타낸다면 화면과 같이 표현할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336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종양이 </a:t>
            </a:r>
            <a:r>
              <a:rPr lang="en-US" altLang="ko-KR" dirty="0"/>
              <a:t>malignant</a:t>
            </a:r>
            <a:r>
              <a:rPr lang="ko-KR" altLang="en-US" dirty="0"/>
              <a:t>인 경우에도 종양의 종류에 따라 데이터를 세분화할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623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종양의 크기 뿐만 아니라 연령을 함께 고려해 이처럼 </a:t>
            </a:r>
            <a:r>
              <a:rPr lang="en-US" altLang="ko-KR" dirty="0"/>
              <a:t>2</a:t>
            </a:r>
            <a:r>
              <a:rPr lang="ko-KR" altLang="en-US" dirty="0"/>
              <a:t>차원으로 나타낼 수도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643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그렇다면 이 별에 해당하는 종양이 </a:t>
            </a:r>
            <a:r>
              <a:rPr lang="en-US" altLang="ko-KR" dirty="0"/>
              <a:t>benign</a:t>
            </a:r>
            <a:r>
              <a:rPr lang="ko-KR" altLang="en-US" dirty="0"/>
              <a:t>인지</a:t>
            </a:r>
            <a:r>
              <a:rPr lang="en-US" altLang="ko-KR" dirty="0"/>
              <a:t>, malignant</a:t>
            </a:r>
            <a:r>
              <a:rPr lang="ko-KR" altLang="en-US" dirty="0"/>
              <a:t>인지 어떻게 판별할 수 있을까요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57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Benign</a:t>
            </a:r>
            <a:r>
              <a:rPr lang="ko-KR" altLang="en-US" dirty="0"/>
              <a:t>과 </a:t>
            </a:r>
            <a:r>
              <a:rPr lang="en-US" altLang="ko-KR" dirty="0"/>
              <a:t>malignant </a:t>
            </a:r>
            <a:r>
              <a:rPr lang="ko-KR" altLang="en-US" dirty="0"/>
              <a:t>사이의 경계를 설정했습니다</a:t>
            </a:r>
            <a:r>
              <a:rPr lang="en-US" altLang="ko-KR" dirty="0"/>
              <a:t>. </a:t>
            </a:r>
            <a:r>
              <a:rPr lang="ko-KR" altLang="en-US" dirty="0"/>
              <a:t>곡선의 아래에는 </a:t>
            </a:r>
            <a:r>
              <a:rPr lang="en-US" altLang="ko-KR" dirty="0"/>
              <a:t>benign</a:t>
            </a:r>
            <a:r>
              <a:rPr lang="ko-KR" altLang="en-US" dirty="0"/>
              <a:t>이</a:t>
            </a:r>
            <a:r>
              <a:rPr lang="en-US" altLang="ko-KR" dirty="0"/>
              <a:t>, </a:t>
            </a:r>
            <a:r>
              <a:rPr lang="ko-KR" altLang="en-US" dirty="0"/>
              <a:t>위에는 </a:t>
            </a:r>
            <a:r>
              <a:rPr lang="en-US" altLang="ko-KR" dirty="0"/>
              <a:t>malignant </a:t>
            </a:r>
            <a:r>
              <a:rPr lang="ko-KR" altLang="en-US" dirty="0"/>
              <a:t>데이터가 많이 보입니다</a:t>
            </a:r>
            <a:r>
              <a:rPr lang="en-US" altLang="ko-KR" dirty="0"/>
              <a:t>. </a:t>
            </a:r>
            <a:r>
              <a:rPr lang="ko-KR" altLang="en-US" dirty="0"/>
              <a:t>결과적으로 별의 위치에 있는 종양은 </a:t>
            </a:r>
            <a:r>
              <a:rPr lang="en-US" altLang="ko-KR" dirty="0"/>
              <a:t>benign </a:t>
            </a:r>
            <a:r>
              <a:rPr lang="ko-KR" altLang="en-US" dirty="0"/>
              <a:t>클래스로 분류될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55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지금까지 지도학습의 일종인 회귀와 분류에 대해 알아봤습니다</a:t>
            </a:r>
            <a:r>
              <a:rPr lang="en-US" altLang="ko-KR" dirty="0"/>
              <a:t>. </a:t>
            </a:r>
            <a:r>
              <a:rPr lang="ko-KR" altLang="en-US" dirty="0"/>
              <a:t>이제 비지도학습에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좌측의 경우 학습 데이터가 어떤 클래스에 속하는지 알 수 있습니다</a:t>
            </a:r>
            <a:r>
              <a:rPr lang="en-US" altLang="ko-KR" dirty="0"/>
              <a:t>. </a:t>
            </a:r>
            <a:r>
              <a:rPr lang="ko-KR" altLang="en-US" dirty="0"/>
              <a:t>하지만 오른쪽의 경우</a:t>
            </a:r>
            <a:r>
              <a:rPr lang="en-US" altLang="ko-KR" dirty="0"/>
              <a:t>, </a:t>
            </a:r>
            <a:r>
              <a:rPr lang="ko-KR" altLang="en-US" dirty="0"/>
              <a:t>데이터의</a:t>
            </a:r>
            <a:r>
              <a:rPr lang="en-US" altLang="ko-KR" dirty="0"/>
              <a:t> label</a:t>
            </a:r>
            <a:r>
              <a:rPr lang="ko-KR" altLang="en-US" dirty="0"/>
              <a:t>을 모르는 상태입니다</a:t>
            </a:r>
            <a:r>
              <a:rPr lang="en-US" altLang="ko-KR" dirty="0"/>
              <a:t>. </a:t>
            </a:r>
            <a:r>
              <a:rPr lang="ko-KR" altLang="en-US" dirty="0"/>
              <a:t>이 경우 데이터들을 분류할 수는 없습니다</a:t>
            </a:r>
            <a:r>
              <a:rPr lang="en-US" altLang="ko-KR" dirty="0"/>
              <a:t>. </a:t>
            </a:r>
            <a:r>
              <a:rPr lang="ko-KR" altLang="en-US" dirty="0"/>
              <a:t>하지만 이 데이터가 가진 구조나 패턴 등을 발견할 수 있습니다</a:t>
            </a:r>
            <a:r>
              <a:rPr lang="en-US" altLang="ko-KR" dirty="0"/>
              <a:t>. </a:t>
            </a:r>
            <a:r>
              <a:rPr lang="ko-KR" altLang="en-US" dirty="0"/>
              <a:t>이것이 바로 비지도학습의 목적입니다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480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비지도학습에는 클러스터링과 이상 탐지</a:t>
            </a:r>
            <a:r>
              <a:rPr lang="en-US" altLang="ko-KR" dirty="0"/>
              <a:t>, </a:t>
            </a:r>
            <a:r>
              <a:rPr lang="ko-KR" altLang="en-US" dirty="0"/>
              <a:t>차원 축소 등의 알고리즘이 있습니다</a:t>
            </a:r>
            <a:r>
              <a:rPr lang="en-US" altLang="ko-KR" dirty="0"/>
              <a:t>. </a:t>
            </a:r>
            <a:r>
              <a:rPr lang="ko-KR" altLang="en-US" dirty="0"/>
              <a:t>이중 클러스터링</a:t>
            </a:r>
            <a:r>
              <a:rPr lang="en-US" altLang="ko-KR" dirty="0"/>
              <a:t>, </a:t>
            </a:r>
            <a:r>
              <a:rPr lang="ko-KR" altLang="en-US" dirty="0"/>
              <a:t>즉 군집화에 대해 조금 더 살펴보겠습니다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263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살펴본 것과 같은 데이터입니다</a:t>
            </a:r>
            <a:r>
              <a:rPr lang="en-US" altLang="ko-KR" dirty="0"/>
              <a:t>. </a:t>
            </a:r>
            <a:r>
              <a:rPr lang="ko-KR" altLang="en-US" dirty="0"/>
              <a:t>이 데이터는 왼쪽 아래의 한 그룹과 오른쪽 위의 한 그룹으로 묶을 수 있을 것 같습니다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622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비슷한 데이터 포인트끼리 그룹화하는 것을 </a:t>
            </a:r>
            <a:r>
              <a:rPr lang="en-US" altLang="ko-KR" dirty="0"/>
              <a:t>clustering</a:t>
            </a:r>
            <a:r>
              <a:rPr lang="ko-KR" altLang="en-US" dirty="0"/>
              <a:t>이라 부릅니다</a:t>
            </a:r>
            <a:r>
              <a:rPr lang="en-US" altLang="ko-KR" dirty="0"/>
              <a:t>. </a:t>
            </a:r>
            <a:r>
              <a:rPr lang="ko-KR" altLang="en-US" dirty="0"/>
              <a:t>클러스터링은 뉴스 기사 주제 그룹화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DNA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소비자 그룹화 등 다양한 목적으로 사용될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941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05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파라미터가 두 개인 경우의 </a:t>
            </a:r>
            <a:r>
              <a:rPr lang="en-US" altLang="ko-KR" dirty="0"/>
              <a:t>cost function</a:t>
            </a:r>
            <a:r>
              <a:rPr lang="ko-KR" altLang="en-US" dirty="0"/>
              <a:t>은 다음과 같은 </a:t>
            </a:r>
            <a:r>
              <a:rPr lang="en-US" altLang="ko-KR" dirty="0"/>
              <a:t>3</a:t>
            </a:r>
            <a:r>
              <a:rPr lang="ko-KR" altLang="en-US" dirty="0"/>
              <a:t>차원 그래프로 나타낼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그래프를 통해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변경함에 따라 </a:t>
            </a:r>
            <a:r>
              <a:rPr lang="en-US" altLang="ko-KR" dirty="0"/>
              <a:t>j</a:t>
            </a:r>
            <a:r>
              <a:rPr lang="ko-KR" altLang="en-US" dirty="0"/>
              <a:t>값이 달라지는 것을 시각적으로 확인할 수 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74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function</a:t>
            </a:r>
            <a:r>
              <a:rPr lang="ko-KR" altLang="en-US" dirty="0"/>
              <a:t>을 </a:t>
            </a:r>
            <a:r>
              <a:rPr lang="ko-KR" altLang="en-US" dirty="0" err="1"/>
              <a:t>정사영</a:t>
            </a:r>
            <a:r>
              <a:rPr lang="ko-KR" altLang="en-US" dirty="0"/>
              <a:t> 시킨 등고선 그래프를 다음과 같이 나타낼 수 있는데요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아까의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그래프를 수평으로 </a:t>
            </a:r>
            <a:r>
              <a:rPr lang="en-US" altLang="ko-KR" dirty="0"/>
              <a:t>slicing </a:t>
            </a:r>
            <a:r>
              <a:rPr lang="ko-KR" altLang="en-US" dirty="0"/>
              <a:t>했다고 보시면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</a:t>
            </a:r>
            <a:r>
              <a:rPr lang="en-US" altLang="ko-KR" dirty="0"/>
              <a:t>cost function </a:t>
            </a:r>
            <a:r>
              <a:rPr lang="ko-KR" altLang="en-US" dirty="0"/>
              <a:t>의 최소값은 타원의 중심 </a:t>
            </a:r>
            <a:r>
              <a:rPr lang="ko-KR" altLang="en-US" dirty="0" err="1"/>
              <a:t>좌표고</a:t>
            </a:r>
            <a:r>
              <a:rPr lang="ko-KR" altLang="en-US" dirty="0"/>
              <a:t> 등고선의 같은 색은 같은 </a:t>
            </a:r>
            <a:r>
              <a:rPr lang="en-US" altLang="ko-KR" dirty="0"/>
              <a:t>cost</a:t>
            </a:r>
            <a:r>
              <a:rPr lang="ko-KR" altLang="en-US" dirty="0"/>
              <a:t>값을 갖습니다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왼쪽의 데이터포인트에 잘 </a:t>
            </a:r>
            <a:r>
              <a:rPr lang="en-US" altLang="ko-KR" dirty="0"/>
              <a:t>fit</a:t>
            </a:r>
            <a:r>
              <a:rPr lang="ko-KR" altLang="en-US" dirty="0"/>
              <a:t>하지 않은 함수의 </a:t>
            </a:r>
            <a:r>
              <a:rPr lang="ko-KR" altLang="en-US" dirty="0" err="1"/>
              <a:t>비용값은</a:t>
            </a:r>
            <a:r>
              <a:rPr lang="ko-KR" altLang="en-US" dirty="0"/>
              <a:t> 중심과 꽤 멀리 </a:t>
            </a:r>
            <a:r>
              <a:rPr lang="ko-KR" altLang="en-US" dirty="0" err="1"/>
              <a:t>떨어져있죠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 포인트에 잘 </a:t>
            </a:r>
            <a:r>
              <a:rPr lang="en-US" altLang="ko-KR" dirty="0"/>
              <a:t>fit</a:t>
            </a:r>
            <a:r>
              <a:rPr lang="ko-KR" altLang="en-US" dirty="0"/>
              <a:t>하는 </a:t>
            </a:r>
            <a:r>
              <a:rPr lang="en-US" altLang="ko-KR" dirty="0"/>
              <a:t>f</a:t>
            </a:r>
            <a:r>
              <a:rPr lang="ko-KR" altLang="en-US" dirty="0"/>
              <a:t>의 </a:t>
            </a:r>
            <a:r>
              <a:rPr lang="en-US" altLang="ko-KR" dirty="0"/>
              <a:t>cost</a:t>
            </a:r>
            <a:r>
              <a:rPr lang="ko-KR" altLang="en-US" dirty="0"/>
              <a:t>는 </a:t>
            </a:r>
            <a:r>
              <a:rPr lang="en-US" altLang="ko-KR" dirty="0"/>
              <a:t>minimum </a:t>
            </a:r>
            <a:r>
              <a:rPr lang="ko-KR" altLang="en-US" dirty="0"/>
              <a:t>에 근접하다는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그러면 이제 </a:t>
            </a:r>
            <a:r>
              <a:rPr lang="en-US" altLang="ko-KR" dirty="0"/>
              <a:t>cost function</a:t>
            </a:r>
            <a:r>
              <a:rPr lang="ko-KR" altLang="en-US" dirty="0"/>
              <a:t>의 최솟값을 </a:t>
            </a:r>
            <a:r>
              <a:rPr lang="ko-KR" altLang="en-US" dirty="0" err="1"/>
              <a:t>구해야겠죠</a:t>
            </a:r>
            <a:r>
              <a:rPr lang="en-US" altLang="ko-KR" dirty="0"/>
              <a:t>? </a:t>
            </a:r>
            <a:r>
              <a:rPr lang="ko-KR" altLang="en-US" dirty="0"/>
              <a:t>이를 구하는 알고리즘을 </a:t>
            </a:r>
            <a:r>
              <a:rPr lang="en-US" altLang="ko-KR" dirty="0"/>
              <a:t>gradient descent </a:t>
            </a:r>
            <a:r>
              <a:rPr lang="ko-KR" altLang="en-US" dirty="0" err="1"/>
              <a:t>경사하강법이라고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알고리즘은 임의의 </a:t>
            </a:r>
            <a:r>
              <a:rPr lang="ko-KR" altLang="en-US" dirty="0" err="1"/>
              <a:t>초깃값에서</a:t>
            </a:r>
            <a:r>
              <a:rPr lang="ko-KR" altLang="en-US" dirty="0"/>
              <a:t> 최소의 </a:t>
            </a:r>
            <a:r>
              <a:rPr lang="en-US" altLang="ko-KR" dirty="0"/>
              <a:t>cost </a:t>
            </a:r>
            <a:r>
              <a:rPr lang="en-US" altLang="ko-KR" dirty="0" err="1"/>
              <a:t>funtion</a:t>
            </a:r>
            <a:r>
              <a:rPr lang="ko-KR" altLang="en-US" dirty="0"/>
              <a:t>을 찾을 때까지 파라미터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업데이트하여 최소가 되는 점을 찾는 것입니다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강의에서는 저 사람이 서있는 곳에서 가장 아래지점까지 주변을 돌아봤을 때 가장 가파른 내리막길로 내려가는 것을 반복한다고 쉽게 설명합니다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포인트는 초기값에 따라 최소값 즉 </a:t>
            </a:r>
            <a:r>
              <a:rPr lang="en-US" altLang="ko-KR" dirty="0"/>
              <a:t>local </a:t>
            </a:r>
            <a:r>
              <a:rPr lang="en-US" altLang="ko-KR" dirty="0" err="1"/>
              <a:t>minimu</a:t>
            </a:r>
            <a:r>
              <a:rPr lang="ko-KR" altLang="en-US" dirty="0"/>
              <a:t>이 달라질 수 있다는 것입니다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241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수학적으로 정의하면 다음과 같습니다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미분계수는 </a:t>
            </a:r>
            <a:r>
              <a:rPr lang="ko-KR" altLang="en-US" dirty="0" err="1"/>
              <a:t>어느방향으로</a:t>
            </a:r>
            <a:r>
              <a:rPr lang="ko-KR" altLang="en-US" dirty="0"/>
              <a:t> 내려갈 것인지를</a:t>
            </a:r>
            <a:r>
              <a:rPr lang="en-US" altLang="ko-KR" dirty="0"/>
              <a:t>, </a:t>
            </a:r>
            <a:r>
              <a:rPr lang="ko-KR" altLang="en-US" dirty="0"/>
              <a:t>알파라는 </a:t>
            </a:r>
            <a:r>
              <a:rPr lang="en-US" altLang="ko-KR" dirty="0"/>
              <a:t>learning rate, </a:t>
            </a:r>
            <a:r>
              <a:rPr lang="ko-KR" altLang="en-US" dirty="0" err="1"/>
              <a:t>학습률은</a:t>
            </a:r>
            <a:r>
              <a:rPr lang="ko-KR" altLang="en-US" dirty="0"/>
              <a:t> 얼마나 큰 걸음으로 내려갈 것인지를 정의합니다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w,b</a:t>
            </a:r>
            <a:r>
              <a:rPr lang="ko-KR" altLang="en-US" dirty="0"/>
              <a:t>가 더 이상 변동없이 </a:t>
            </a:r>
            <a:r>
              <a:rPr lang="en-US" altLang="ko-KR" dirty="0"/>
              <a:t>local min</a:t>
            </a:r>
            <a:r>
              <a:rPr lang="ko-KR" altLang="en-US" dirty="0"/>
              <a:t>에 도달할 때까지 지속해서 </a:t>
            </a:r>
            <a:r>
              <a:rPr lang="en-US" altLang="ko-KR" dirty="0"/>
              <a:t>update </a:t>
            </a:r>
            <a:r>
              <a:rPr lang="ko-KR" altLang="en-US" dirty="0"/>
              <a:t>해줍니다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865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학습률과</a:t>
            </a:r>
            <a:r>
              <a:rPr lang="ko-KR" altLang="en-US" dirty="0"/>
              <a:t> 미분계수가 같이 사용됐을 때 어떤 의미를 갖는지 알아보겠습니다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왼쪽과 같이 미분계수가 양수라면 </a:t>
            </a:r>
            <a:r>
              <a:rPr lang="en-US" altLang="ko-KR" dirty="0"/>
              <a:t>w</a:t>
            </a:r>
            <a:r>
              <a:rPr lang="ko-KR" altLang="en-US" dirty="0"/>
              <a:t>값이 줄어들면서 최소로 향합니다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반대로 미분계수가 음수라면 </a:t>
            </a:r>
            <a:r>
              <a:rPr lang="en-US" altLang="ko-KR" dirty="0"/>
              <a:t>w</a:t>
            </a:r>
            <a:r>
              <a:rPr lang="ko-KR" altLang="en-US" dirty="0"/>
              <a:t>값이 늘어나면서 최솟값으로 향합니다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017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때 </a:t>
            </a:r>
            <a:r>
              <a:rPr lang="ko-KR" altLang="en-US" dirty="0" err="1"/>
              <a:t>학습률이</a:t>
            </a:r>
            <a:r>
              <a:rPr lang="ko-KR" altLang="en-US" dirty="0"/>
              <a:t> 너무 작다면 수렴하는데 너무 </a:t>
            </a:r>
            <a:r>
              <a:rPr lang="ko-KR" altLang="en-US" dirty="0" err="1"/>
              <a:t>오래걸리고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반대로 </a:t>
            </a:r>
            <a:r>
              <a:rPr lang="ko-KR" altLang="en-US" dirty="0" err="1"/>
              <a:t>학습률이</a:t>
            </a:r>
            <a:r>
              <a:rPr lang="ko-KR" altLang="en-US" dirty="0"/>
              <a:t> 너무 크다면 수렴하지 못하거나 발산하는 문제가 발생할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학습률을</a:t>
            </a:r>
            <a:r>
              <a:rPr lang="ko-KR" altLang="en-US" dirty="0"/>
              <a:t> 잘 </a:t>
            </a:r>
            <a:r>
              <a:rPr lang="ko-KR" altLang="en-US" dirty="0" err="1"/>
              <a:t>설정하는게</a:t>
            </a:r>
            <a:r>
              <a:rPr lang="ko-KR" altLang="en-US" dirty="0"/>
              <a:t> 매우 중요하다는 뜻입니다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247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같은 그림과 같이 최솟값에 가까워질수록 미분계수</a:t>
            </a:r>
            <a:r>
              <a:rPr lang="en-US" altLang="ko-KR" dirty="0"/>
              <a:t>, </a:t>
            </a:r>
            <a:r>
              <a:rPr lang="ko-KR" altLang="en-US" dirty="0"/>
              <a:t>즉 기울기가 점진적으로 </a:t>
            </a:r>
            <a:r>
              <a:rPr lang="en-US" altLang="ko-KR" dirty="0"/>
              <a:t>0</a:t>
            </a:r>
            <a:r>
              <a:rPr lang="ko-KR" altLang="en-US" dirty="0"/>
              <a:t>에 가깝게 작아지기 때문에 </a:t>
            </a:r>
            <a:r>
              <a:rPr lang="ko-KR" altLang="en-US" dirty="0" err="1"/>
              <a:t>학습률을</a:t>
            </a:r>
            <a:r>
              <a:rPr lang="ko-KR" altLang="en-US" dirty="0"/>
              <a:t> 고정하여도 </a:t>
            </a:r>
            <a:r>
              <a:rPr lang="en-US" altLang="ko-KR" dirty="0"/>
              <a:t>min</a:t>
            </a:r>
            <a:r>
              <a:rPr lang="ko-KR" altLang="en-US" dirty="0"/>
              <a:t>값에 도달할 수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학습한 부분은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 </a:t>
            </a:r>
            <a:r>
              <a:rPr lang="ko-KR" altLang="en-US" dirty="0"/>
              <a:t>감사합니다</a:t>
            </a:r>
            <a:r>
              <a:rPr lang="en-US" altLang="ko-KR" dirty="0"/>
              <a:t>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007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같은 그림과 같이 최솟값에 가까워질수록 미분계수</a:t>
            </a:r>
            <a:r>
              <a:rPr lang="en-US" altLang="ko-KR" dirty="0"/>
              <a:t>, </a:t>
            </a:r>
            <a:r>
              <a:rPr lang="ko-KR" altLang="en-US" dirty="0"/>
              <a:t>즉 기울기가 점진적으로 </a:t>
            </a:r>
            <a:r>
              <a:rPr lang="en-US" altLang="ko-KR" dirty="0"/>
              <a:t>0</a:t>
            </a:r>
            <a:r>
              <a:rPr lang="ko-KR" altLang="en-US" dirty="0"/>
              <a:t>에 가깝게 작아지기 때문에 </a:t>
            </a:r>
            <a:r>
              <a:rPr lang="ko-KR" altLang="en-US" dirty="0" err="1"/>
              <a:t>학습률을</a:t>
            </a:r>
            <a:r>
              <a:rPr lang="ko-KR" altLang="en-US" dirty="0"/>
              <a:t> 고정하여도 </a:t>
            </a:r>
            <a:r>
              <a:rPr lang="en-US" altLang="ko-KR" dirty="0"/>
              <a:t>min</a:t>
            </a:r>
            <a:r>
              <a:rPr lang="ko-KR" altLang="en-US" dirty="0"/>
              <a:t>값에 도달할 수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학습한 부분은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 </a:t>
            </a:r>
            <a:r>
              <a:rPr lang="ko-KR" altLang="en-US" dirty="0"/>
              <a:t>감사합니다</a:t>
            </a:r>
            <a:r>
              <a:rPr lang="en-US" altLang="ko-KR" dirty="0"/>
              <a:t>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225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코세라에 개설되어 있는 </a:t>
            </a:r>
            <a:r>
              <a:rPr lang="en-US" altLang="ko-KR" dirty="0"/>
              <a:t>Andrew ng</a:t>
            </a:r>
            <a:r>
              <a:rPr lang="ko-KR" altLang="en-US" dirty="0"/>
              <a:t>의 </a:t>
            </a:r>
            <a:r>
              <a:rPr lang="en-US" altLang="ko-KR" dirty="0"/>
              <a:t>&lt;machine learning specialization&gt; </a:t>
            </a:r>
            <a:r>
              <a:rPr lang="ko-KR" altLang="en-US" dirty="0"/>
              <a:t>강의를 수강하기로 했습니다</a:t>
            </a:r>
            <a:r>
              <a:rPr lang="en-US" altLang="ko-KR" dirty="0"/>
              <a:t>. </a:t>
            </a:r>
            <a:r>
              <a:rPr lang="ko-KR" altLang="en-US" dirty="0"/>
              <a:t>총 세 개의 코스로 이루어져 있으며</a:t>
            </a:r>
            <a:r>
              <a:rPr lang="en-US" altLang="ko-KR" dirty="0"/>
              <a:t>, </a:t>
            </a:r>
            <a:r>
              <a:rPr lang="ko-KR" altLang="en-US" dirty="0"/>
              <a:t>강의의 목표는 </a:t>
            </a:r>
            <a:r>
              <a:rPr lang="ko-KR" altLang="en-US" dirty="0" err="1"/>
              <a:t>머신러닝</a:t>
            </a:r>
            <a:r>
              <a:rPr lang="ko-KR" altLang="en-US" dirty="0"/>
              <a:t> 기초를 배우고 직접 모델을 만들어보는 것입니다</a:t>
            </a:r>
            <a:r>
              <a:rPr lang="en-US" altLang="ko-KR" dirty="0"/>
              <a:t>. </a:t>
            </a:r>
            <a:r>
              <a:rPr lang="ko-KR" altLang="en-US" dirty="0"/>
              <a:t>오늘은 지난 주에 학습한 </a:t>
            </a:r>
            <a:r>
              <a:rPr lang="en-US" altLang="ko-KR" dirty="0"/>
              <a:t>1</a:t>
            </a:r>
            <a:r>
              <a:rPr lang="ko-KR" altLang="en-US" dirty="0"/>
              <a:t>주차 내용을 발표하겠습니다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67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머신러닝은</a:t>
            </a:r>
            <a:r>
              <a:rPr lang="ko-KR" altLang="en-US" dirty="0"/>
              <a:t> </a:t>
            </a:r>
            <a:r>
              <a:rPr lang="ko-KR" altLang="en-US" dirty="0" err="1"/>
              <a:t>개인과</a:t>
            </a:r>
            <a:r>
              <a:rPr lang="ko-KR" altLang="en-US" dirty="0"/>
              <a:t> 기업을 가리지 않고 모두에게 인기있는 분야입니다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ko-KR" altLang="en-US" dirty="0" err="1"/>
              <a:t>머신러닝은</a:t>
            </a:r>
            <a:r>
              <a:rPr lang="ko-KR" altLang="en-US" dirty="0"/>
              <a:t> 왜 이렇게 중요한 기술이 되었을까요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자연어 인식</a:t>
            </a:r>
            <a:r>
              <a:rPr lang="en-US" altLang="ko-KR" dirty="0"/>
              <a:t>, X-ray </a:t>
            </a:r>
            <a:r>
              <a:rPr lang="ko-KR" altLang="en-US" dirty="0"/>
              <a:t>진단</a:t>
            </a:r>
            <a:r>
              <a:rPr lang="en-US" altLang="ko-KR" dirty="0"/>
              <a:t>, </a:t>
            </a:r>
            <a:r>
              <a:rPr lang="ko-KR" altLang="en-US" dirty="0"/>
              <a:t>자율주행 자동차 등 아주 복잡한 프로그램을 위해 인간이 코드를 일일이 작성하기란 불가능에 가깝습니다</a:t>
            </a:r>
            <a:r>
              <a:rPr lang="en-US" altLang="ko-KR" dirty="0"/>
              <a:t>. </a:t>
            </a:r>
            <a:r>
              <a:rPr lang="ko-KR" altLang="en-US" dirty="0"/>
              <a:t>이에 인간의 손길 없이도 기계가 스스로 프로그램을 작성할 수 있도록 하는 것이 바로 </a:t>
            </a:r>
            <a:r>
              <a:rPr lang="ko-KR" altLang="en-US" dirty="0" err="1"/>
              <a:t>머신러닝입니다</a:t>
            </a:r>
            <a:r>
              <a:rPr lang="en-US" altLang="ko-KR" dirty="0"/>
              <a:t>. </a:t>
            </a:r>
            <a:r>
              <a:rPr lang="ko-KR" altLang="en-US" dirty="0"/>
              <a:t>이런 필요성에 따라 오늘날 </a:t>
            </a:r>
            <a:r>
              <a:rPr lang="ko-KR" altLang="en-US" dirty="0" err="1"/>
              <a:t>머신러닝은</a:t>
            </a:r>
            <a:r>
              <a:rPr lang="ko-KR" altLang="en-US" dirty="0"/>
              <a:t> 수많은 분야에서</a:t>
            </a:r>
            <a:r>
              <a:rPr lang="en-US" altLang="ko-KR" dirty="0"/>
              <a:t>, </a:t>
            </a:r>
            <a:r>
              <a:rPr lang="ko-KR" altLang="en-US" dirty="0"/>
              <a:t>수많은 사람들에 의해 활발히 이용되고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45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언젠가는 인간과 동등하거나 더 나은 수준의 인지 능력을 가진 </a:t>
            </a:r>
            <a:r>
              <a:rPr lang="en-US" altLang="ko-KR" dirty="0"/>
              <a:t>AGI</a:t>
            </a:r>
            <a:r>
              <a:rPr lang="ko-KR" altLang="en-US" dirty="0"/>
              <a:t>가 등장할 수도 있을 겁니다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6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그렇다면 </a:t>
            </a:r>
            <a:r>
              <a:rPr lang="ko-KR" altLang="en-US" dirty="0" err="1"/>
              <a:t>머신러닝은</a:t>
            </a:r>
            <a:r>
              <a:rPr lang="ko-KR" altLang="en-US" dirty="0"/>
              <a:t> 정확히 무엇일까요</a:t>
            </a:r>
            <a:r>
              <a:rPr lang="en-US" altLang="ko-KR" dirty="0"/>
              <a:t>? Checkers-player </a:t>
            </a:r>
            <a:r>
              <a:rPr lang="ko-KR" altLang="en-US" dirty="0"/>
              <a:t>프로그램을 제작한 것으로 유명한 아서 </a:t>
            </a:r>
            <a:r>
              <a:rPr lang="ko-KR" altLang="en-US" dirty="0" err="1"/>
              <a:t>사뮤엘은</a:t>
            </a:r>
            <a:r>
              <a:rPr lang="ko-KR" altLang="en-US" dirty="0"/>
              <a:t> </a:t>
            </a:r>
            <a:r>
              <a:rPr lang="ko-KR" altLang="en-US" dirty="0" err="1"/>
              <a:t>머신러닝을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기계가 명시적으로 </a:t>
            </a:r>
            <a:r>
              <a:rPr lang="ko-KR" altLang="en-US" dirty="0" err="1"/>
              <a:t>프로그래밍되지</a:t>
            </a:r>
            <a:r>
              <a:rPr lang="ko-KR" altLang="en-US" dirty="0"/>
              <a:t> 않고도 학습할 능력을 갖춘 것</a:t>
            </a:r>
            <a:r>
              <a:rPr lang="en-US" altLang="ko-KR" dirty="0"/>
              <a:t>＇</a:t>
            </a:r>
            <a:r>
              <a:rPr lang="ko-KR" altLang="en-US" dirty="0"/>
              <a:t>이라고 정의했습니다</a:t>
            </a:r>
            <a:r>
              <a:rPr lang="en-US" altLang="ko-KR" dirty="0"/>
              <a:t>.</a:t>
            </a:r>
            <a:r>
              <a:rPr lang="ko-KR" altLang="en-US" dirty="0"/>
              <a:t> 인간이 프로그램을 작성하지 않고도 기계가 데이터로부터 학습을 수행하는 것이죠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61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본격적으로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 대해 알아보겠습니다</a:t>
            </a:r>
            <a:r>
              <a:rPr lang="en-US" altLang="ko-KR" dirty="0"/>
              <a:t>. </a:t>
            </a:r>
            <a:r>
              <a:rPr lang="ko-KR" altLang="en-US" dirty="0"/>
              <a:t>대표적인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알고리즘으로는 지도학습</a:t>
            </a:r>
            <a:r>
              <a:rPr lang="en-US" altLang="ko-KR" dirty="0"/>
              <a:t>, </a:t>
            </a:r>
            <a:r>
              <a:rPr lang="ko-KR" altLang="en-US" dirty="0"/>
              <a:t>비지도학습</a:t>
            </a:r>
            <a:r>
              <a:rPr lang="en-US" altLang="ko-KR" dirty="0"/>
              <a:t>, </a:t>
            </a:r>
            <a:r>
              <a:rPr lang="ko-KR" altLang="en-US" dirty="0"/>
              <a:t>추천 시스템</a:t>
            </a:r>
            <a:r>
              <a:rPr lang="en-US" altLang="ko-KR" dirty="0"/>
              <a:t>, </a:t>
            </a:r>
            <a:r>
              <a:rPr lang="ko-KR" altLang="en-US" dirty="0"/>
              <a:t>강화학습 등이 있습니다</a:t>
            </a:r>
            <a:r>
              <a:rPr lang="en-US" altLang="ko-KR" dirty="0"/>
              <a:t>. </a:t>
            </a:r>
            <a:r>
              <a:rPr lang="ko-KR" altLang="en-US" dirty="0"/>
              <a:t>오늘은 그중 지도학습과 비지도학습을 소개하겠습니다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30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지도학습입니다</a:t>
            </a:r>
            <a:r>
              <a:rPr lang="en-US" altLang="ko-KR" dirty="0"/>
              <a:t>. </a:t>
            </a:r>
            <a:r>
              <a:rPr lang="ko-KR" altLang="en-US" dirty="0"/>
              <a:t>지도학습을 위해 인간은 기계에게 </a:t>
            </a:r>
            <a:r>
              <a:rPr lang="en-US" altLang="ko-KR" dirty="0"/>
              <a:t>‘labeled data’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이 데이터셋의 </a:t>
            </a:r>
            <a:r>
              <a:rPr lang="en-US" altLang="ko-KR" dirty="0"/>
              <a:t>input X</a:t>
            </a:r>
            <a:r>
              <a:rPr lang="ko-KR" altLang="en-US" dirty="0"/>
              <a:t>들은 각</a:t>
            </a:r>
            <a:r>
              <a:rPr lang="en-US" altLang="ko-KR" dirty="0"/>
              <a:t> </a:t>
            </a:r>
            <a:r>
              <a:rPr lang="ko-KR" altLang="en-US" dirty="0"/>
              <a:t>데이터 포인터에 해당하는 </a:t>
            </a:r>
            <a:r>
              <a:rPr lang="en-US" altLang="ko-KR" dirty="0"/>
              <a:t>label y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  <a:r>
              <a:rPr lang="ko-KR" altLang="en-US" dirty="0"/>
              <a:t> 이 정답을 포함한 데이터를 학습한 모델은 새로운 </a:t>
            </a:r>
            <a:r>
              <a:rPr lang="en-US" altLang="ko-KR" dirty="0"/>
              <a:t>input</a:t>
            </a:r>
            <a:r>
              <a:rPr lang="ko-KR" altLang="en-US" dirty="0"/>
              <a:t>이 주어져도 정확한 </a:t>
            </a:r>
            <a:r>
              <a:rPr lang="en-US" altLang="ko-KR" dirty="0"/>
              <a:t>output</a:t>
            </a:r>
            <a:r>
              <a:rPr lang="ko-KR" altLang="en-US" dirty="0"/>
              <a:t>값을 예측할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72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20.png"/><Relationship Id="rId5" Type="http://schemas.openxmlformats.org/officeDocument/2006/relationships/image" Target="../media/image23.png"/><Relationship Id="rId15" Type="http://schemas.openxmlformats.org/officeDocument/2006/relationships/image" Target="../media/image140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110.png"/><Relationship Id="rId14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Andrew Ng ML </a:t>
            </a:r>
            <a:r>
              <a:rPr lang="ko-KR" altLang="en-US" sz="2500" b="1" dirty="0">
                <a:solidFill>
                  <a:srgbClr val="19264B"/>
                </a:solidFill>
              </a:rPr>
              <a:t>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4.03.19.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박영균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AEBF6-A462-0C2B-B7CC-FEC2114AF895}"/>
              </a:ext>
            </a:extLst>
          </p:cNvPr>
          <p:cNvSpPr txBox="1"/>
          <p:nvPr/>
        </p:nvSpPr>
        <p:spPr>
          <a:xfrm>
            <a:off x="2868096" y="1423479"/>
            <a:ext cx="4456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숫자 값을 예측</a:t>
            </a:r>
            <a:endParaRPr lang="en-US" altLang="ko-KR" sz="1600" b="1" dirty="0">
              <a:latin typeface="+mn-ea"/>
              <a:ea typeface="+mn-ea"/>
            </a:endParaRPr>
          </a:p>
          <a:p>
            <a:pPr algn="ctr"/>
            <a:endParaRPr lang="en-US" altLang="ko-KR" sz="1600" b="1" dirty="0"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latin typeface="+mn-ea"/>
                <a:ea typeface="+mn-ea"/>
              </a:rPr>
              <a:t>무한히 많은 연속적인 </a:t>
            </a:r>
            <a:r>
              <a:rPr lang="en-US" altLang="ko-KR" sz="1600" b="1" dirty="0">
                <a:latin typeface="+mn-ea"/>
                <a:ea typeface="+mn-ea"/>
              </a:rPr>
              <a:t>output</a:t>
            </a:r>
            <a:r>
              <a:rPr lang="ko-KR" altLang="en-US" sz="1600" b="1" dirty="0">
                <a:latin typeface="+mn-ea"/>
                <a:ea typeface="+mn-ea"/>
              </a:rPr>
              <a:t>을 가질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06681-139A-97C4-1D85-321D8DB37F99}"/>
                  </a:ext>
                </a:extLst>
              </p:cNvPr>
              <p:cNvSpPr txBox="1"/>
              <p:nvPr/>
            </p:nvSpPr>
            <p:spPr>
              <a:xfrm>
                <a:off x="2868097" y="2493693"/>
                <a:ext cx="4456355" cy="190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 : input variable, feature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 : output variable, target variable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 : number of training examples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600" b="1" dirty="0">
                    <a:latin typeface="+mn-ea"/>
                    <a:ea typeface="+mn-ea"/>
                  </a:rPr>
                  <a:t> </a:t>
                </a:r>
                <a:r>
                  <a:rPr lang="en-US" altLang="ko-KR" sz="1600" dirty="0">
                    <a:latin typeface="+mn-ea"/>
                    <a:ea typeface="+mn-ea"/>
                  </a:rPr>
                  <a:t>: single training example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+mn-ea"/>
                    <a:ea typeface="+mn-ea"/>
                  </a:rPr>
                  <a:t> </a:t>
                </a:r>
                <a:r>
                  <a:rPr lang="en-US" altLang="ko-KR" sz="1600" dirty="0">
                    <a:latin typeface="+mn-ea"/>
                    <a:ea typeface="+mn-ea"/>
                  </a:rPr>
                  <a:t>training example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06681-139A-97C4-1D85-321D8DB3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97" y="2493693"/>
                <a:ext cx="4456355" cy="1903791"/>
              </a:xfrm>
              <a:prstGeom prst="rect">
                <a:avLst/>
              </a:prstGeom>
              <a:blipFill>
                <a:blip r:embed="rId4"/>
                <a:stretch>
                  <a:fillRect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1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AEBF6-A462-0C2B-B7CC-FEC2114AF895}"/>
              </a:ext>
            </a:extLst>
          </p:cNvPr>
          <p:cNvSpPr txBox="1"/>
          <p:nvPr/>
        </p:nvSpPr>
        <p:spPr>
          <a:xfrm>
            <a:off x="4678110" y="3018951"/>
            <a:ext cx="445635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latin typeface="+mn-ea"/>
                <a:ea typeface="+mn-ea"/>
              </a:rPr>
              <a:t>Univariate linear regression</a:t>
            </a:r>
          </a:p>
          <a:p>
            <a:pPr algn="ctr"/>
            <a:r>
              <a:rPr lang="en-US" altLang="ko-KR" dirty="0">
                <a:latin typeface="+mn-ea"/>
                <a:ea typeface="+mn-ea"/>
              </a:rPr>
              <a:t>: linear regression with one variable</a:t>
            </a:r>
          </a:p>
          <a:p>
            <a:pPr algn="ctr"/>
            <a:r>
              <a:rPr lang="en-US" altLang="ko-KR" dirty="0">
                <a:latin typeface="+mn-ea"/>
                <a:ea typeface="+mn-ea"/>
              </a:rPr>
              <a:t>(single feature </a:t>
            </a:r>
            <a:r>
              <a:rPr lang="ko-KR" altLang="en-US" dirty="0">
                <a:latin typeface="+mn-ea"/>
                <a:ea typeface="+mn-ea"/>
              </a:rPr>
              <a:t>𝒙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06681-139A-97C4-1D85-321D8DB37F99}"/>
                  </a:ext>
                </a:extLst>
              </p:cNvPr>
              <p:cNvSpPr txBox="1"/>
              <p:nvPr/>
            </p:nvSpPr>
            <p:spPr>
              <a:xfrm>
                <a:off x="4678110" y="1638824"/>
                <a:ext cx="2923880" cy="85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</m:d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𝒘𝒙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</m:d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𝒘𝒙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m:oMathPara>
                </a14:m>
                <a:endParaRPr lang="ko-KR" altLang="en-US" sz="16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06681-139A-97C4-1D85-321D8DB3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10" y="1638824"/>
                <a:ext cx="2923880" cy="854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3E483E4-A58A-4968-DED7-86E91B2C9C6B}"/>
              </a:ext>
            </a:extLst>
          </p:cNvPr>
          <p:cNvSpPr/>
          <p:nvPr/>
        </p:nvSpPr>
        <p:spPr>
          <a:xfrm>
            <a:off x="2538917" y="1233182"/>
            <a:ext cx="1350627" cy="369115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training set</a:t>
            </a:r>
            <a:endParaRPr lang="ko-KR" altLang="en-US" b="1" dirty="0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9D786-7544-36E7-3E67-A440324A1919}"/>
              </a:ext>
            </a:extLst>
          </p:cNvPr>
          <p:cNvSpPr/>
          <p:nvPr/>
        </p:nvSpPr>
        <p:spPr>
          <a:xfrm>
            <a:off x="2204796" y="1973225"/>
            <a:ext cx="2025940" cy="369115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Learning algorithm</a:t>
            </a:r>
            <a:endParaRPr lang="ko-KR" altLang="en-US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6E3904B-B5FC-002F-6744-40153BF72C89}"/>
                  </a:ext>
                </a:extLst>
              </p:cNvPr>
              <p:cNvSpPr/>
              <p:nvPr/>
            </p:nvSpPr>
            <p:spPr>
              <a:xfrm>
                <a:off x="2778851" y="2826166"/>
                <a:ext cx="838899" cy="552690"/>
              </a:xfrm>
              <a:prstGeom prst="roundRect">
                <a:avLst/>
              </a:prstGeom>
              <a:noFill/>
              <a:ln w="38100">
                <a:solidFill>
                  <a:srgbClr val="19264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>
                  <a:solidFill>
                    <a:srgbClr val="19264B"/>
                  </a:solidFill>
                </a:endParaRPr>
              </a:p>
            </p:txBody>
          </p:sp>
        </mc:Choice>
        <mc:Fallback xmlns="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6E3904B-B5FC-002F-6744-40153BF72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51" y="2826166"/>
                <a:ext cx="838899" cy="5526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19264B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86ED90B-65CA-CA3D-6932-CF3D3EB74F47}"/>
              </a:ext>
            </a:extLst>
          </p:cNvPr>
          <p:cNvSpPr txBox="1"/>
          <p:nvPr/>
        </p:nvSpPr>
        <p:spPr>
          <a:xfrm>
            <a:off x="2837464" y="349647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model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24529-32A9-F415-B3B1-C1A856D175E5}"/>
              </a:ext>
            </a:extLst>
          </p:cNvPr>
          <p:cNvSpPr txBox="1"/>
          <p:nvPr/>
        </p:nvSpPr>
        <p:spPr>
          <a:xfrm>
            <a:off x="3889544" y="1185830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features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+mn-ea"/>
                <a:ea typeface="+mn-ea"/>
              </a:rPr>
              <a:t>targets</a:t>
            </a:r>
            <a:endParaRPr lang="ko-KR" altLang="en-US" sz="12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8A478-6393-1885-90E0-5857A6FF857D}"/>
              </a:ext>
            </a:extLst>
          </p:cNvPr>
          <p:cNvSpPr txBox="1"/>
          <p:nvPr/>
        </p:nvSpPr>
        <p:spPr>
          <a:xfrm>
            <a:off x="1993226" y="2933234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85227-3FF6-B2D1-4FF6-6A65C5D9D785}"/>
                  </a:ext>
                </a:extLst>
              </p:cNvPr>
              <p:cNvSpPr txBox="1"/>
              <p:nvPr/>
            </p:nvSpPr>
            <p:spPr>
              <a:xfrm>
                <a:off x="4100087" y="2933234"/>
                <a:ext cx="3658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85227-3FF6-B2D1-4FF6-6A65C5D9D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87" y="2933234"/>
                <a:ext cx="365805" cy="338554"/>
              </a:xfrm>
              <a:prstGeom prst="rect">
                <a:avLst/>
              </a:prstGeom>
              <a:blipFill>
                <a:blip r:embed="rId6"/>
                <a:stretch>
                  <a:fillRect r="-5000"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5ADCEF-7744-3065-65C8-AEA8A39D718B}"/>
              </a:ext>
            </a:extLst>
          </p:cNvPr>
          <p:cNvSpPr txBox="1"/>
          <p:nvPr/>
        </p:nvSpPr>
        <p:spPr>
          <a:xfrm>
            <a:off x="1808079" y="3499424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4E784-75A5-96B0-F588-B2234A82BE91}"/>
              </a:ext>
            </a:extLst>
          </p:cNvPr>
          <p:cNvSpPr txBox="1"/>
          <p:nvPr/>
        </p:nvSpPr>
        <p:spPr>
          <a:xfrm>
            <a:off x="3737807" y="3496005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prediction</a:t>
            </a:r>
          </a:p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(estimated y)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F9557F-6DCA-A064-E1C7-7E6726EAB3F6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214231" y="1602297"/>
            <a:ext cx="3535" cy="3709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341D7A-544E-3E68-4244-B1880BFF7A7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198301" y="2342340"/>
            <a:ext cx="19465" cy="483826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D04F3C4-1D79-3057-C6B1-29386104BD0A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2296514" y="3102511"/>
            <a:ext cx="482337" cy="0"/>
          </a:xfrm>
          <a:prstGeom prst="straightConnector1">
            <a:avLst/>
          </a:prstGeom>
          <a:ln w="19050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385BA1-233A-969C-656D-EF6143EE753B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7750" y="3102511"/>
            <a:ext cx="482337" cy="0"/>
          </a:xfrm>
          <a:prstGeom prst="straightConnector1">
            <a:avLst/>
          </a:prstGeom>
          <a:ln w="19050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9D533F-1EB4-86DF-47E8-5E249AC6A971}"/>
              </a:ext>
            </a:extLst>
          </p:cNvPr>
          <p:cNvCxnSpPr/>
          <p:nvPr/>
        </p:nvCxnSpPr>
        <p:spPr>
          <a:xfrm flipV="1">
            <a:off x="4630452" y="3957670"/>
            <a:ext cx="0" cy="2744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B919B0-2885-4BDC-3DF7-B1136870D71B}"/>
              </a:ext>
            </a:extLst>
          </p:cNvPr>
          <p:cNvSpPr txBox="1"/>
          <p:nvPr/>
        </p:nvSpPr>
        <p:spPr>
          <a:xfrm>
            <a:off x="4330530" y="423631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ea typeface="+mn-ea"/>
              </a:rPr>
              <a:t>target</a:t>
            </a:r>
            <a:endParaRPr lang="ko-KR" altLang="en-US" sz="12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F2603DD-7B03-8BA8-1213-B0FA6A6FE1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439" t="30840" r="12777" b="35944"/>
          <a:stretch/>
        </p:blipFill>
        <p:spPr>
          <a:xfrm>
            <a:off x="7150774" y="1602297"/>
            <a:ext cx="1398441" cy="1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588880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73D7AC-329A-3907-832D-C7A1EB639F52}"/>
              </a:ext>
            </a:extLst>
          </p:cNvPr>
          <p:cNvSpPr txBox="1"/>
          <p:nvPr/>
        </p:nvSpPr>
        <p:spPr>
          <a:xfrm>
            <a:off x="5843449" y="3225860"/>
            <a:ext cx="69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1300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FBBBD12-FCCB-68AC-E98B-FFD9086730ED}"/>
              </a:ext>
            </a:extLst>
          </p:cNvPr>
          <p:cNvSpPr/>
          <p:nvPr/>
        </p:nvSpPr>
        <p:spPr>
          <a:xfrm>
            <a:off x="5809159" y="3531870"/>
            <a:ext cx="129357" cy="129357"/>
          </a:xfrm>
          <a:prstGeom prst="ellipse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960284-48B6-2881-5F6D-417DC1BE1E27}"/>
              </a:ext>
            </a:extLst>
          </p:cNvPr>
          <p:cNvCxnSpPr>
            <a:cxnSpLocks/>
          </p:cNvCxnSpPr>
          <p:nvPr/>
        </p:nvCxnSpPr>
        <p:spPr>
          <a:xfrm flipV="1">
            <a:off x="4206240" y="1750423"/>
            <a:ext cx="3082834" cy="13324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73D7AC-329A-3907-832D-C7A1EB639F52}"/>
              </a:ext>
            </a:extLst>
          </p:cNvPr>
          <p:cNvSpPr txBox="1"/>
          <p:nvPr/>
        </p:nvSpPr>
        <p:spPr>
          <a:xfrm>
            <a:off x="5843449" y="3225860"/>
            <a:ext cx="69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1300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ECB685-A874-8BE9-229C-B657E4D43988}"/>
              </a:ext>
            </a:extLst>
          </p:cNvPr>
          <p:cNvSpPr/>
          <p:nvPr/>
        </p:nvSpPr>
        <p:spPr>
          <a:xfrm>
            <a:off x="5809159" y="3531870"/>
            <a:ext cx="129357" cy="129357"/>
          </a:xfrm>
          <a:prstGeom prst="ellipse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0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960284-48B6-2881-5F6D-417DC1BE1E27}"/>
              </a:ext>
            </a:extLst>
          </p:cNvPr>
          <p:cNvCxnSpPr>
            <a:cxnSpLocks/>
          </p:cNvCxnSpPr>
          <p:nvPr/>
        </p:nvCxnSpPr>
        <p:spPr>
          <a:xfrm flipV="1">
            <a:off x="4206240" y="1750423"/>
            <a:ext cx="3082834" cy="13324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73D7AC-329A-3907-832D-C7A1EB639F52}"/>
              </a:ext>
            </a:extLst>
          </p:cNvPr>
          <p:cNvSpPr txBox="1"/>
          <p:nvPr/>
        </p:nvSpPr>
        <p:spPr>
          <a:xfrm>
            <a:off x="5843449" y="3225860"/>
            <a:ext cx="69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1300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ECB685-A874-8BE9-229C-B657E4D43988}"/>
              </a:ext>
            </a:extLst>
          </p:cNvPr>
          <p:cNvSpPr/>
          <p:nvPr/>
        </p:nvSpPr>
        <p:spPr>
          <a:xfrm>
            <a:off x="5809159" y="3531870"/>
            <a:ext cx="129357" cy="129357"/>
          </a:xfrm>
          <a:prstGeom prst="ellipse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B90CE018-6CCB-70BA-7DAC-4B3159CB619E}"/>
              </a:ext>
            </a:extLst>
          </p:cNvPr>
          <p:cNvSpPr/>
          <p:nvPr/>
        </p:nvSpPr>
        <p:spPr>
          <a:xfrm rot="20288503">
            <a:off x="4102134" y="1991858"/>
            <a:ext cx="4313241" cy="2475633"/>
          </a:xfrm>
          <a:prstGeom prst="arc">
            <a:avLst>
              <a:gd name="adj1" fmla="val 11906545"/>
              <a:gd name="adj2" fmla="val 19873007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960284-48B6-2881-5F6D-417DC1BE1E27}"/>
              </a:ext>
            </a:extLst>
          </p:cNvPr>
          <p:cNvCxnSpPr>
            <a:cxnSpLocks/>
          </p:cNvCxnSpPr>
          <p:nvPr/>
        </p:nvCxnSpPr>
        <p:spPr>
          <a:xfrm flipV="1">
            <a:off x="4206240" y="1750423"/>
            <a:ext cx="3082834" cy="13324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원호 6">
            <a:extLst>
              <a:ext uri="{FF2B5EF4-FFF2-40B4-BE49-F238E27FC236}">
                <a16:creationId xmlns:a16="http://schemas.microsoft.com/office/drawing/2014/main" id="{3DB6878D-2248-F3AF-7CDE-9F6178280020}"/>
              </a:ext>
            </a:extLst>
          </p:cNvPr>
          <p:cNvSpPr/>
          <p:nvPr/>
        </p:nvSpPr>
        <p:spPr>
          <a:xfrm rot="20288503">
            <a:off x="4102134" y="1991858"/>
            <a:ext cx="4313241" cy="2475633"/>
          </a:xfrm>
          <a:prstGeom prst="arc">
            <a:avLst>
              <a:gd name="adj1" fmla="val 11906545"/>
              <a:gd name="adj2" fmla="val 19873007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EDC740-7213-E694-4372-1A88CF0DF05B}"/>
              </a:ext>
            </a:extLst>
          </p:cNvPr>
          <p:cNvCxnSpPr>
            <a:cxnSpLocks/>
          </p:cNvCxnSpPr>
          <p:nvPr/>
        </p:nvCxnSpPr>
        <p:spPr>
          <a:xfrm flipV="1">
            <a:off x="5878286" y="2381794"/>
            <a:ext cx="0" cy="12061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263EC4-8929-2E77-9384-D71A6A77E608}"/>
              </a:ext>
            </a:extLst>
          </p:cNvPr>
          <p:cNvCxnSpPr>
            <a:cxnSpLocks/>
          </p:cNvCxnSpPr>
          <p:nvPr/>
        </p:nvCxnSpPr>
        <p:spPr>
          <a:xfrm flipH="1">
            <a:off x="3579223" y="2373085"/>
            <a:ext cx="22990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73D7AC-329A-3907-832D-C7A1EB639F52}"/>
              </a:ext>
            </a:extLst>
          </p:cNvPr>
          <p:cNvSpPr txBox="1"/>
          <p:nvPr/>
        </p:nvSpPr>
        <p:spPr>
          <a:xfrm>
            <a:off x="5843449" y="3225860"/>
            <a:ext cx="69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1300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600DB-C9B0-3379-B799-A5671876FD66}"/>
              </a:ext>
            </a:extLst>
          </p:cNvPr>
          <p:cNvSpPr txBox="1"/>
          <p:nvPr/>
        </p:nvSpPr>
        <p:spPr>
          <a:xfrm>
            <a:off x="3075471" y="2188252"/>
            <a:ext cx="52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250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067DEC5-86BB-DF37-74C3-E7DAE922B890}"/>
              </a:ext>
            </a:extLst>
          </p:cNvPr>
          <p:cNvSpPr/>
          <p:nvPr/>
        </p:nvSpPr>
        <p:spPr>
          <a:xfrm>
            <a:off x="5682648" y="2182149"/>
            <a:ext cx="356439" cy="327667"/>
          </a:xfrm>
          <a:prstGeom prst="star5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F7E753D-9D92-EC37-B676-1DF698B0C363}"/>
              </a:ext>
            </a:extLst>
          </p:cNvPr>
          <p:cNvSpPr/>
          <p:nvPr/>
        </p:nvSpPr>
        <p:spPr>
          <a:xfrm>
            <a:off x="5809159" y="3531870"/>
            <a:ext cx="129357" cy="129357"/>
          </a:xfrm>
          <a:prstGeom prst="ellipse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0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Housing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Price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3D324-3BEC-C1AD-ED52-567B3239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1" t="14562" r="17819" b="18676"/>
          <a:stretch/>
        </p:blipFill>
        <p:spPr>
          <a:xfrm>
            <a:off x="1603528" y="1318077"/>
            <a:ext cx="6979578" cy="34338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960284-48B6-2881-5F6D-417DC1BE1E27}"/>
              </a:ext>
            </a:extLst>
          </p:cNvPr>
          <p:cNvCxnSpPr>
            <a:cxnSpLocks/>
          </p:cNvCxnSpPr>
          <p:nvPr/>
        </p:nvCxnSpPr>
        <p:spPr>
          <a:xfrm flipV="1">
            <a:off x="4206240" y="1750423"/>
            <a:ext cx="3082834" cy="13324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원호 6">
            <a:extLst>
              <a:ext uri="{FF2B5EF4-FFF2-40B4-BE49-F238E27FC236}">
                <a16:creationId xmlns:a16="http://schemas.microsoft.com/office/drawing/2014/main" id="{3DB6878D-2248-F3AF-7CDE-9F6178280020}"/>
              </a:ext>
            </a:extLst>
          </p:cNvPr>
          <p:cNvSpPr/>
          <p:nvPr/>
        </p:nvSpPr>
        <p:spPr>
          <a:xfrm rot="20288503">
            <a:off x="4102134" y="1991858"/>
            <a:ext cx="4313241" cy="2475633"/>
          </a:xfrm>
          <a:prstGeom prst="arc">
            <a:avLst>
              <a:gd name="adj1" fmla="val 11906545"/>
              <a:gd name="adj2" fmla="val 19873007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EDC740-7213-E694-4372-1A88CF0DF05B}"/>
              </a:ext>
            </a:extLst>
          </p:cNvPr>
          <p:cNvCxnSpPr>
            <a:cxnSpLocks/>
          </p:cNvCxnSpPr>
          <p:nvPr/>
        </p:nvCxnSpPr>
        <p:spPr>
          <a:xfrm flipV="1">
            <a:off x="5878286" y="2381794"/>
            <a:ext cx="0" cy="12061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263EC4-8929-2E77-9384-D71A6A77E608}"/>
              </a:ext>
            </a:extLst>
          </p:cNvPr>
          <p:cNvCxnSpPr>
            <a:cxnSpLocks/>
          </p:cNvCxnSpPr>
          <p:nvPr/>
        </p:nvCxnSpPr>
        <p:spPr>
          <a:xfrm flipH="1">
            <a:off x="3579223" y="2373085"/>
            <a:ext cx="22990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73D7AC-329A-3907-832D-C7A1EB639F52}"/>
              </a:ext>
            </a:extLst>
          </p:cNvPr>
          <p:cNvSpPr txBox="1"/>
          <p:nvPr/>
        </p:nvSpPr>
        <p:spPr>
          <a:xfrm>
            <a:off x="5843449" y="3225860"/>
            <a:ext cx="69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1300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600DB-C9B0-3379-B799-A5671876FD66}"/>
              </a:ext>
            </a:extLst>
          </p:cNvPr>
          <p:cNvSpPr txBox="1"/>
          <p:nvPr/>
        </p:nvSpPr>
        <p:spPr>
          <a:xfrm>
            <a:off x="3075471" y="2188252"/>
            <a:ext cx="52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250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067DEC5-86BB-DF37-74C3-E7DAE922B890}"/>
              </a:ext>
            </a:extLst>
          </p:cNvPr>
          <p:cNvSpPr/>
          <p:nvPr/>
        </p:nvSpPr>
        <p:spPr>
          <a:xfrm>
            <a:off x="5682648" y="2182149"/>
            <a:ext cx="356439" cy="327667"/>
          </a:xfrm>
          <a:prstGeom prst="star5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740B5D-83B6-4DDE-3E8A-72DE9965A481}"/>
              </a:ext>
            </a:extLst>
          </p:cNvPr>
          <p:cNvSpPr/>
          <p:nvPr/>
        </p:nvSpPr>
        <p:spPr>
          <a:xfrm>
            <a:off x="1603528" y="923109"/>
            <a:ext cx="7117657" cy="38288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9264B"/>
                </a:solidFill>
                <a:latin typeface="+mn-ea"/>
              </a:rPr>
              <a:t>주택 가격 예측 데이터에 대한 </a:t>
            </a:r>
            <a:r>
              <a:rPr lang="en-US" altLang="ko-KR" sz="1600" b="1" dirty="0">
                <a:solidFill>
                  <a:srgbClr val="19264B"/>
                </a:solidFill>
                <a:latin typeface="+mn-ea"/>
              </a:rPr>
              <a:t>label(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</a:rPr>
              <a:t>또는 올바른 </a:t>
            </a:r>
            <a:r>
              <a:rPr lang="en-US" altLang="ko-KR" sz="1600" b="1" dirty="0">
                <a:solidFill>
                  <a:srgbClr val="19264B"/>
                </a:solidFill>
                <a:latin typeface="+mn-ea"/>
              </a:rPr>
              <a:t>y),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즉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정답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을 제시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→ 학습 알고리즘의 목적은 더 많은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정답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들을 생산하는 것</a:t>
            </a:r>
          </a:p>
        </p:txBody>
      </p:sp>
    </p:spTree>
    <p:extLst>
      <p:ext uri="{BB962C8B-B14F-4D97-AF65-F5344CB8AC3E}">
        <p14:creationId xmlns:p14="http://schemas.microsoft.com/office/powerpoint/2010/main" val="112145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4D51C-9272-D60C-2F0A-EBDCFE6787D9}"/>
              </a:ext>
            </a:extLst>
          </p:cNvPr>
          <p:cNvSpPr txBox="1"/>
          <p:nvPr/>
        </p:nvSpPr>
        <p:spPr>
          <a:xfrm>
            <a:off x="3228496" y="1910030"/>
            <a:ext cx="4122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categories(classes)</a:t>
            </a:r>
            <a:r>
              <a:rPr lang="ko-KR" altLang="en-US" sz="1600" b="1" dirty="0">
                <a:latin typeface="+mn-ea"/>
                <a:ea typeface="+mn-ea"/>
              </a:rPr>
              <a:t>를 예측</a:t>
            </a:r>
          </a:p>
          <a:p>
            <a:pPr algn="ctr"/>
            <a:endParaRPr lang="ko-KR" altLang="en-US" sz="1600" b="1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 err="1">
                <a:latin typeface="+mn-ea"/>
                <a:ea typeface="+mn-ea"/>
              </a:rPr>
              <a:t>classs</a:t>
            </a:r>
            <a:r>
              <a:rPr lang="ko-KR" altLang="en-US" sz="1600" b="1" dirty="0">
                <a:latin typeface="+mn-ea"/>
                <a:ea typeface="+mn-ea"/>
              </a:rPr>
              <a:t>는 숫자가 아닐 수 있음 </a:t>
            </a:r>
            <a:r>
              <a:rPr lang="en-US" altLang="ko-KR" sz="1600" dirty="0">
                <a:latin typeface="+mn-ea"/>
                <a:ea typeface="+mn-ea"/>
              </a:rPr>
              <a:t>ex. dog / cat</a:t>
            </a:r>
          </a:p>
          <a:p>
            <a:pPr algn="ctr"/>
            <a:endParaRPr lang="en-US" altLang="ko-KR" sz="1600" b="1" dirty="0"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latin typeface="+mn-ea"/>
                <a:ea typeface="+mn-ea"/>
              </a:rPr>
              <a:t>가능한 </a:t>
            </a:r>
            <a:r>
              <a:rPr lang="en-US" altLang="ko-KR" sz="1600" b="1" dirty="0">
                <a:latin typeface="+mn-ea"/>
                <a:ea typeface="+mn-ea"/>
              </a:rPr>
              <a:t>output</a:t>
            </a:r>
            <a:r>
              <a:rPr lang="ko-KR" altLang="en-US" sz="1600" b="1" dirty="0">
                <a:latin typeface="+mn-ea"/>
                <a:ea typeface="+mn-ea"/>
              </a:rPr>
              <a:t>의 수가 유한함</a:t>
            </a:r>
          </a:p>
        </p:txBody>
      </p:sp>
    </p:spTree>
    <p:extLst>
      <p:ext uri="{BB962C8B-B14F-4D97-AF65-F5344CB8AC3E}">
        <p14:creationId xmlns:p14="http://schemas.microsoft.com/office/powerpoint/2010/main" val="319196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4D51C-9272-D60C-2F0A-EBDCFE6787D9}"/>
              </a:ext>
            </a:extLst>
          </p:cNvPr>
          <p:cNvSpPr txBox="1"/>
          <p:nvPr/>
        </p:nvSpPr>
        <p:spPr>
          <a:xfrm>
            <a:off x="2305841" y="1714945"/>
            <a:ext cx="5856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Diagnosis</a:t>
            </a:r>
          </a:p>
          <a:p>
            <a:pPr algn="ctr"/>
            <a:endParaRPr lang="en-US" altLang="ko-KR" sz="1600" b="1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latin typeface="+mn-ea"/>
                <a:ea typeface="+mn-ea"/>
              </a:rPr>
              <a:t>malignant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종양이 악성이거나 위험한 경우 </a:t>
            </a:r>
            <a:r>
              <a:rPr lang="en-US" altLang="ko-KR" sz="1600" dirty="0">
                <a:latin typeface="+mn-ea"/>
                <a:ea typeface="+mn-ea"/>
              </a:rPr>
              <a:t>(1)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latin typeface="+mn-ea"/>
                <a:ea typeface="+mn-ea"/>
              </a:rPr>
              <a:t>benign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종양이 악성이 아니거나 덜 위험한 경우 </a:t>
            </a:r>
            <a:r>
              <a:rPr lang="en-US" altLang="ko-KR" sz="1600" dirty="0">
                <a:latin typeface="+mn-ea"/>
                <a:ea typeface="+mn-ea"/>
              </a:rPr>
              <a:t>(0)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ko-KR" altLang="en-US" sz="1600" b="1" i="1" dirty="0">
                <a:latin typeface="+mn-ea"/>
                <a:ea typeface="+mn-ea"/>
              </a:rPr>
              <a:t>→ </a:t>
            </a:r>
            <a:r>
              <a:rPr lang="en-US" altLang="ko-KR" sz="1600" b="1" i="1" dirty="0">
                <a:latin typeface="+mn-ea"/>
                <a:ea typeface="+mn-ea"/>
              </a:rPr>
              <a:t>regression</a:t>
            </a:r>
            <a:r>
              <a:rPr lang="ko-KR" altLang="en-US" sz="1600" b="1" i="1" dirty="0">
                <a:latin typeface="+mn-ea"/>
                <a:ea typeface="+mn-ea"/>
              </a:rPr>
              <a:t>과 달리 </a:t>
            </a:r>
            <a:r>
              <a:rPr lang="ko-KR" altLang="en-US" sz="1600" b="1" i="1" dirty="0">
                <a:solidFill>
                  <a:srgbClr val="C00000"/>
                </a:solidFill>
                <a:latin typeface="+mn-ea"/>
                <a:ea typeface="+mn-ea"/>
              </a:rPr>
              <a:t>적은 개수의 </a:t>
            </a:r>
            <a:r>
              <a:rPr lang="en-US" altLang="ko-KR" sz="1600" b="1" i="1" dirty="0" err="1">
                <a:solidFill>
                  <a:srgbClr val="C00000"/>
                </a:solidFill>
                <a:latin typeface="+mn-ea"/>
                <a:ea typeface="+mn-ea"/>
              </a:rPr>
              <a:t>ouputs</a:t>
            </a:r>
            <a:endParaRPr lang="ko-KR" altLang="en-US" sz="1600" b="1" i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246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00414" y="1191475"/>
            <a:ext cx="7735026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1. </a:t>
            </a:r>
            <a:r>
              <a:rPr lang="ko-KR" altLang="en-US" dirty="0" err="1">
                <a:latin typeface="+mn-ea"/>
                <a:ea typeface="+mn-ea"/>
              </a:rPr>
              <a:t>스터디원</a:t>
            </a:r>
            <a:r>
              <a:rPr lang="ko-KR" altLang="en-US" dirty="0">
                <a:latin typeface="+mn-ea"/>
                <a:ea typeface="+mn-ea"/>
              </a:rPr>
              <a:t> 소개 및 만남 인증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스터디 진행방향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3.</a:t>
            </a:r>
            <a:r>
              <a:rPr lang="en-US" altLang="ko-KR" dirty="0">
                <a:latin typeface="+mn-ea"/>
                <a:ea typeface="+mn-ea"/>
              </a:rPr>
              <a:t> Application of Machine Learning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4. </a:t>
            </a:r>
            <a:r>
              <a:rPr lang="en-US" altLang="ko-KR" dirty="0">
                <a:latin typeface="+mn-ea"/>
                <a:ea typeface="+mn-ea"/>
              </a:rPr>
              <a:t>Machine Learning Algorithms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알고리즘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5. </a:t>
            </a:r>
            <a:r>
              <a:rPr lang="en-US" altLang="ko-KR" dirty="0">
                <a:latin typeface="+mn-ea"/>
                <a:ea typeface="+mn-ea"/>
              </a:rPr>
              <a:t>Supervised Learning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6-1. </a:t>
            </a:r>
            <a:r>
              <a:rPr lang="en-US" altLang="ko-KR" dirty="0">
                <a:latin typeface="+mn-ea"/>
                <a:ea typeface="+mn-ea"/>
              </a:rPr>
              <a:t>Regression </a:t>
            </a:r>
            <a:r>
              <a:rPr lang="ko-KR" altLang="en-US" dirty="0">
                <a:latin typeface="+mn-ea"/>
                <a:ea typeface="+mn-ea"/>
              </a:rPr>
              <a:t>회귀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6-2. </a:t>
            </a:r>
            <a:r>
              <a:rPr lang="en-US" altLang="ko-KR" dirty="0">
                <a:latin typeface="+mn-ea"/>
                <a:ea typeface="+mn-ea"/>
              </a:rPr>
              <a:t>Regression </a:t>
            </a:r>
            <a:r>
              <a:rPr lang="ko-KR" altLang="en-US" dirty="0">
                <a:latin typeface="+mn-ea"/>
                <a:ea typeface="+mn-ea"/>
              </a:rPr>
              <a:t>회귀 </a:t>
            </a:r>
            <a:r>
              <a:rPr lang="en-US" altLang="ko-KR" dirty="0">
                <a:latin typeface="+mn-ea"/>
                <a:ea typeface="+mn-ea"/>
              </a:rPr>
              <a:t>: Housing Price Prediction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7-1.</a:t>
            </a:r>
            <a:r>
              <a:rPr lang="en-US" altLang="ko-KR" dirty="0">
                <a:latin typeface="+mn-ea"/>
                <a:ea typeface="+mn-ea"/>
              </a:rPr>
              <a:t> Classification </a:t>
            </a:r>
            <a:r>
              <a:rPr lang="ko-KR" altLang="en-US" dirty="0">
                <a:latin typeface="+mn-ea"/>
                <a:ea typeface="+mn-ea"/>
              </a:rPr>
              <a:t>분류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7-2.</a:t>
            </a:r>
            <a:r>
              <a:rPr lang="en-US" altLang="ko-KR" dirty="0">
                <a:latin typeface="+mn-ea"/>
                <a:ea typeface="+mn-ea"/>
              </a:rPr>
              <a:t> Classification </a:t>
            </a:r>
            <a:r>
              <a:rPr lang="ko-KR" altLang="en-US" dirty="0">
                <a:latin typeface="+mn-ea"/>
                <a:ea typeface="+mn-ea"/>
              </a:rPr>
              <a:t>분류 </a:t>
            </a:r>
            <a:r>
              <a:rPr lang="en-US" altLang="ko-KR" dirty="0">
                <a:latin typeface="+mn-ea"/>
                <a:ea typeface="+mn-ea"/>
              </a:rPr>
              <a:t>: Breast Cancer Detection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8.</a:t>
            </a:r>
            <a:r>
              <a:rPr lang="en-US" altLang="ko-KR" dirty="0">
                <a:latin typeface="+mn-ea"/>
                <a:ea typeface="+mn-ea"/>
              </a:rPr>
              <a:t> Unsupervised Learning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9.</a:t>
            </a:r>
            <a:r>
              <a:rPr lang="en-US" altLang="ko-KR" dirty="0">
                <a:latin typeface="+mn-ea"/>
                <a:ea typeface="+mn-ea"/>
              </a:rPr>
              <a:t> Clustering </a:t>
            </a:r>
            <a:r>
              <a:rPr lang="ko-KR" altLang="en-US" dirty="0">
                <a:latin typeface="+mn-ea"/>
                <a:ea typeface="+mn-ea"/>
              </a:rPr>
              <a:t>클러스터링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10.</a:t>
            </a:r>
            <a:r>
              <a:rPr lang="en-US" altLang="ko-KR" dirty="0">
                <a:latin typeface="+mn-ea"/>
                <a:ea typeface="+mn-ea"/>
              </a:rPr>
              <a:t> Cost function </a:t>
            </a:r>
            <a:r>
              <a:rPr lang="ko-KR" altLang="en-US" dirty="0">
                <a:latin typeface="+mn-ea"/>
                <a:ea typeface="+mn-ea"/>
              </a:rPr>
              <a:t>시각화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11.</a:t>
            </a:r>
            <a:r>
              <a:rPr lang="en-US" altLang="ko-KR" dirty="0">
                <a:latin typeface="+mn-ea"/>
                <a:ea typeface="+mn-ea"/>
              </a:rPr>
              <a:t> Gradient Descent </a:t>
            </a:r>
            <a:r>
              <a:rPr lang="ko-KR" altLang="en-US" dirty="0" err="1">
                <a:latin typeface="+mn-ea"/>
                <a:ea typeface="+mn-ea"/>
              </a:rPr>
              <a:t>경사하강법</a:t>
            </a:r>
            <a:endParaRPr lang="ko-KR" altLang="en-US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n-ea"/>
                <a:ea typeface="+mn-ea"/>
              </a:rPr>
              <a:t>12.</a:t>
            </a:r>
            <a:r>
              <a:rPr lang="en-US" altLang="ko-KR" dirty="0">
                <a:latin typeface="+mn-ea"/>
                <a:ea typeface="+mn-ea"/>
              </a:rPr>
              <a:t> Derivative &amp;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19780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6F591-A700-16D6-A932-F311FB263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2" t="21182" r="1890" b="14326"/>
          <a:stretch/>
        </p:blipFill>
        <p:spPr>
          <a:xfrm>
            <a:off x="1171360" y="1293513"/>
            <a:ext cx="7901901" cy="31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94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08802-47F7-BFCA-FAEB-37723455F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 t="16437" r="62759" b="53475"/>
          <a:stretch/>
        </p:blipFill>
        <p:spPr>
          <a:xfrm>
            <a:off x="1356190" y="2056170"/>
            <a:ext cx="2636198" cy="1282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1ADE2D-28C4-0235-0D5E-7B9249F71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22" t="16437" b="53475"/>
          <a:stretch/>
        </p:blipFill>
        <p:spPr>
          <a:xfrm>
            <a:off x="3816487" y="1990690"/>
            <a:ext cx="5327513" cy="1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(with two input values)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4F703-0FBB-1865-C44E-EC01AD3B6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7" t="13409" r="22445" b="17182"/>
          <a:stretch/>
        </p:blipFill>
        <p:spPr>
          <a:xfrm>
            <a:off x="2315183" y="1188749"/>
            <a:ext cx="5359942" cy="35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(with two input values)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4F703-0FBB-1865-C44E-EC01AD3B6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7" t="13409" r="22445" b="17182"/>
          <a:stretch/>
        </p:blipFill>
        <p:spPr>
          <a:xfrm>
            <a:off x="2315183" y="1188749"/>
            <a:ext cx="5359942" cy="3570052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2F24825-8FA0-82C7-18C1-FCBC1D78F9AB}"/>
              </a:ext>
            </a:extLst>
          </p:cNvPr>
          <p:cNvCxnSpPr>
            <a:cxnSpLocks/>
          </p:cNvCxnSpPr>
          <p:nvPr/>
        </p:nvCxnSpPr>
        <p:spPr>
          <a:xfrm flipV="1">
            <a:off x="4693949" y="2672095"/>
            <a:ext cx="0" cy="12061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12AE2-1D0E-FAEF-69DB-E5FB8C08F151}"/>
              </a:ext>
            </a:extLst>
          </p:cNvPr>
          <p:cNvCxnSpPr>
            <a:cxnSpLocks/>
          </p:cNvCxnSpPr>
          <p:nvPr/>
        </p:nvCxnSpPr>
        <p:spPr>
          <a:xfrm flipH="1">
            <a:off x="3404681" y="2731477"/>
            <a:ext cx="128648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BA135573-71ED-7CC1-095E-5393F496E2C9}"/>
              </a:ext>
            </a:extLst>
          </p:cNvPr>
          <p:cNvSpPr/>
          <p:nvPr/>
        </p:nvSpPr>
        <p:spPr>
          <a:xfrm>
            <a:off x="4528227" y="2529649"/>
            <a:ext cx="325876" cy="299571"/>
          </a:xfrm>
          <a:prstGeom prst="star5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5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Breast Cancer Detection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(with two input values)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4F703-0FBB-1865-C44E-EC01AD3B6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7" t="13409" r="22445" b="17182"/>
          <a:stretch/>
        </p:blipFill>
        <p:spPr>
          <a:xfrm>
            <a:off x="2315183" y="1188749"/>
            <a:ext cx="5359942" cy="3570052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2F24825-8FA0-82C7-18C1-FCBC1D78F9AB}"/>
              </a:ext>
            </a:extLst>
          </p:cNvPr>
          <p:cNvCxnSpPr>
            <a:cxnSpLocks/>
          </p:cNvCxnSpPr>
          <p:nvPr/>
        </p:nvCxnSpPr>
        <p:spPr>
          <a:xfrm flipV="1">
            <a:off x="4693949" y="2672095"/>
            <a:ext cx="0" cy="12061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12AE2-1D0E-FAEF-69DB-E5FB8C08F151}"/>
              </a:ext>
            </a:extLst>
          </p:cNvPr>
          <p:cNvCxnSpPr>
            <a:cxnSpLocks/>
          </p:cNvCxnSpPr>
          <p:nvPr/>
        </p:nvCxnSpPr>
        <p:spPr>
          <a:xfrm flipH="1">
            <a:off x="3404681" y="2731477"/>
            <a:ext cx="128648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BA135573-71ED-7CC1-095E-5393F496E2C9}"/>
              </a:ext>
            </a:extLst>
          </p:cNvPr>
          <p:cNvSpPr/>
          <p:nvPr/>
        </p:nvSpPr>
        <p:spPr>
          <a:xfrm>
            <a:off x="4528227" y="2529649"/>
            <a:ext cx="325876" cy="299571"/>
          </a:xfrm>
          <a:prstGeom prst="star5">
            <a:avLst/>
          </a:prstGeom>
          <a:solidFill>
            <a:srgbClr val="FFC00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75D26B8E-1A1F-9E04-AFE0-E9C8CCBEC89F}"/>
              </a:ext>
            </a:extLst>
          </p:cNvPr>
          <p:cNvSpPr/>
          <p:nvPr/>
        </p:nvSpPr>
        <p:spPr>
          <a:xfrm rot="868962">
            <a:off x="-342479" y="1706454"/>
            <a:ext cx="6370912" cy="4496595"/>
          </a:xfrm>
          <a:prstGeom prst="arc">
            <a:avLst>
              <a:gd name="adj1" fmla="val 16609338"/>
              <a:gd name="adj2" fmla="val 20619328"/>
            </a:avLst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387B7-5E13-7EDE-9883-5D5B82C8C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6" r="3780" b="11868"/>
          <a:stretch/>
        </p:blipFill>
        <p:spPr>
          <a:xfrm>
            <a:off x="1527242" y="1013638"/>
            <a:ext cx="7200691" cy="24148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AE3912-EF35-8855-AF19-4BCAAF11BDF4}"/>
              </a:ext>
            </a:extLst>
          </p:cNvPr>
          <p:cNvSpPr/>
          <p:nvPr/>
        </p:nvSpPr>
        <p:spPr>
          <a:xfrm>
            <a:off x="8421941" y="790423"/>
            <a:ext cx="549184" cy="5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4D58C-4B88-37DA-FA0B-BCEA911FDEE8}"/>
              </a:ext>
            </a:extLst>
          </p:cNvPr>
          <p:cNvSpPr txBox="1"/>
          <p:nvPr/>
        </p:nvSpPr>
        <p:spPr>
          <a:xfrm>
            <a:off x="2197547" y="4239081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정답을 포함한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en-US" altLang="ko-KR" b="1" dirty="0">
                <a:latin typeface="+mn-ea"/>
                <a:ea typeface="+mn-ea"/>
              </a:rPr>
              <a:t>labeled data</a:t>
            </a:r>
            <a:r>
              <a:rPr lang="ko-KR" altLang="en-US" b="1" dirty="0">
                <a:latin typeface="+mn-ea"/>
                <a:ea typeface="+mn-ea"/>
              </a:rPr>
              <a:t>로부터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2B2AC-8396-8082-4D7A-C96D6FC7C913}"/>
              </a:ext>
            </a:extLst>
          </p:cNvPr>
          <p:cNvSpPr txBox="1"/>
          <p:nvPr/>
        </p:nvSpPr>
        <p:spPr>
          <a:xfrm>
            <a:off x="6312852" y="4239081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+mn-ea"/>
                <a:ea typeface="+mn-ea"/>
              </a:rPr>
              <a:t>Unlabeled data</a:t>
            </a:r>
            <a:r>
              <a:rPr lang="ko-KR" altLang="en-US" b="1" dirty="0">
                <a:latin typeface="+mn-ea"/>
                <a:ea typeface="+mn-ea"/>
              </a:rPr>
              <a:t>로부터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  <a:latin typeface="+mn-ea"/>
                <a:ea typeface="+mn-ea"/>
              </a:rPr>
              <a:t>구조</a:t>
            </a:r>
            <a:r>
              <a:rPr lang="en-US" altLang="ko-KR" b="1" dirty="0">
                <a:solidFill>
                  <a:srgbClr val="C00000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ea typeface="+mn-ea"/>
              </a:rPr>
              <a:t>패턴 </a:t>
            </a:r>
            <a:r>
              <a:rPr lang="ko-KR" altLang="en-US" b="1" dirty="0">
                <a:latin typeface="+mn-ea"/>
                <a:ea typeface="+mn-ea"/>
              </a:rPr>
              <a:t>등을 발견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6DAEDB-DF82-2034-0C54-D91020AD6E19}"/>
              </a:ext>
            </a:extLst>
          </p:cNvPr>
          <p:cNvSpPr/>
          <p:nvPr/>
        </p:nvSpPr>
        <p:spPr>
          <a:xfrm>
            <a:off x="2010916" y="3584193"/>
            <a:ext cx="2577713" cy="499173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Supervised learning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E70D2E-0275-B086-E7B9-B0C42353428B}"/>
              </a:ext>
            </a:extLst>
          </p:cNvPr>
          <p:cNvSpPr/>
          <p:nvPr/>
        </p:nvSpPr>
        <p:spPr>
          <a:xfrm>
            <a:off x="5865052" y="3579392"/>
            <a:ext cx="2577713" cy="499173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Unsupervised learning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4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비지도학습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AE3912-EF35-8855-AF19-4BCAAF11BDF4}"/>
              </a:ext>
            </a:extLst>
          </p:cNvPr>
          <p:cNvSpPr/>
          <p:nvPr/>
        </p:nvSpPr>
        <p:spPr>
          <a:xfrm>
            <a:off x="8421941" y="845454"/>
            <a:ext cx="549184" cy="5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4D58C-4B88-37DA-FA0B-BCEA911FDEE8}"/>
              </a:ext>
            </a:extLst>
          </p:cNvPr>
          <p:cNvSpPr txBox="1"/>
          <p:nvPr/>
        </p:nvSpPr>
        <p:spPr>
          <a:xfrm>
            <a:off x="2003637" y="2010493"/>
            <a:ext cx="62648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Clustering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: group similar data points together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Anomaly detection </a:t>
            </a:r>
            <a:r>
              <a:rPr lang="en-US" altLang="ko-KR" sz="1600" dirty="0">
                <a:latin typeface="+mn-ea"/>
                <a:ea typeface="+mn-ea"/>
              </a:rPr>
              <a:t>: find unusual data points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Dimensionality reduction </a:t>
            </a:r>
            <a:r>
              <a:rPr lang="en-US" altLang="ko-KR" sz="1600" dirty="0">
                <a:latin typeface="+mn-ea"/>
                <a:ea typeface="+mn-ea"/>
              </a:rPr>
              <a:t>: Compress data using fewer numbers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algn="ctr"/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2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비지도학습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387B7-5E13-7EDE-9883-5D5B82C8C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48" t="30766" r="3780" b="11868"/>
          <a:stretch/>
        </p:blipFill>
        <p:spPr>
          <a:xfrm>
            <a:off x="3071162" y="1648032"/>
            <a:ext cx="3687303" cy="24148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AE3912-EF35-8855-AF19-4BCAAF11BDF4}"/>
              </a:ext>
            </a:extLst>
          </p:cNvPr>
          <p:cNvSpPr/>
          <p:nvPr/>
        </p:nvSpPr>
        <p:spPr>
          <a:xfrm>
            <a:off x="6425859" y="1331929"/>
            <a:ext cx="549184" cy="5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F35AD8-002C-B0EC-4FCD-34D328AEA42B}"/>
              </a:ext>
            </a:extLst>
          </p:cNvPr>
          <p:cNvSpPr/>
          <p:nvPr/>
        </p:nvSpPr>
        <p:spPr>
          <a:xfrm>
            <a:off x="3889224" y="2309074"/>
            <a:ext cx="1282390" cy="12489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C53C7E-1DAE-EE1A-C4D5-3476EEBF1A43}"/>
              </a:ext>
            </a:extLst>
          </p:cNvPr>
          <p:cNvSpPr/>
          <p:nvPr/>
        </p:nvSpPr>
        <p:spPr>
          <a:xfrm>
            <a:off x="5355040" y="1746115"/>
            <a:ext cx="1161985" cy="1131672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521A5-FEDA-98BF-E118-24C3A1199509}"/>
              </a:ext>
            </a:extLst>
          </p:cNvPr>
          <p:cNvSpPr txBox="1"/>
          <p:nvPr/>
        </p:nvSpPr>
        <p:spPr>
          <a:xfrm>
            <a:off x="4184527" y="187050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  <a:latin typeface="+mn-ea"/>
                <a:ea typeface="+mn-ea"/>
              </a:rPr>
              <a:t>Clustering</a:t>
            </a:r>
            <a:endParaRPr lang="ko-KR" altLang="en-US" sz="16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44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Clustering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클러스터링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AE3912-EF35-8855-AF19-4BCAAF11BDF4}"/>
              </a:ext>
            </a:extLst>
          </p:cNvPr>
          <p:cNvSpPr/>
          <p:nvPr/>
        </p:nvSpPr>
        <p:spPr>
          <a:xfrm>
            <a:off x="8421941" y="845454"/>
            <a:ext cx="549184" cy="5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6F75A-BB8A-F187-251D-3B4F7DC0DC5D}"/>
              </a:ext>
            </a:extLst>
          </p:cNvPr>
          <p:cNvSpPr txBox="1"/>
          <p:nvPr/>
        </p:nvSpPr>
        <p:spPr>
          <a:xfrm>
            <a:off x="2533883" y="1986975"/>
            <a:ext cx="5024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unlabeled data</a:t>
            </a:r>
            <a:r>
              <a:rPr lang="ko-KR" altLang="en-US" sz="1600" b="1" dirty="0">
                <a:latin typeface="+mn-ea"/>
                <a:ea typeface="+mn-ea"/>
              </a:rPr>
              <a:t>를 </a:t>
            </a:r>
            <a:r>
              <a:rPr lang="ko-KR" altLang="en-US" sz="1600" b="1" dirty="0" err="1">
                <a:latin typeface="+mn-ea"/>
                <a:ea typeface="+mn-ea"/>
              </a:rPr>
              <a:t>입력받아</a:t>
            </a:r>
            <a:r>
              <a:rPr lang="ko-KR" altLang="en-US" sz="1600" b="1" dirty="0">
                <a:latin typeface="+mn-ea"/>
                <a:ea typeface="+mn-ea"/>
              </a:rPr>
              <a:t> 비슷한 </a:t>
            </a:r>
            <a:r>
              <a:rPr lang="en-US" altLang="ko-KR" sz="1600" b="1" dirty="0">
                <a:latin typeface="+mn-ea"/>
                <a:ea typeface="+mn-ea"/>
              </a:rPr>
              <a:t>data points</a:t>
            </a:r>
            <a:r>
              <a:rPr lang="ko-KR" altLang="en-US" sz="1600" b="1" dirty="0">
                <a:latin typeface="+mn-ea"/>
                <a:ea typeface="+mn-ea"/>
              </a:rPr>
              <a:t>끼리</a:t>
            </a:r>
            <a:endParaRPr lang="en-US" altLang="ko-KR" sz="1600" b="1" dirty="0"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cluster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ea typeface="+mn-ea"/>
              </a:rPr>
              <a:t>로 그룹화</a:t>
            </a:r>
            <a:r>
              <a:rPr lang="ko-KR" altLang="en-US" sz="1600" b="1" dirty="0">
                <a:latin typeface="+mn-ea"/>
                <a:ea typeface="+mn-ea"/>
              </a:rPr>
              <a:t>하는 비지도학습 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5EE07-A7DC-DD36-A0CA-4119FE3FE032}"/>
              </a:ext>
            </a:extLst>
          </p:cNvPr>
          <p:cNvSpPr txBox="1"/>
          <p:nvPr/>
        </p:nvSpPr>
        <p:spPr>
          <a:xfrm>
            <a:off x="3988605" y="2935313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  <a:ea typeface="+mn-ea"/>
              </a:rPr>
              <a:t>Google News</a:t>
            </a:r>
          </a:p>
          <a:p>
            <a:pPr algn="ctr"/>
            <a:r>
              <a:rPr lang="en-US" altLang="ko-KR" sz="1600" dirty="0">
                <a:latin typeface="+mn-ea"/>
                <a:ea typeface="+mn-ea"/>
              </a:rPr>
              <a:t>DNA microarray</a:t>
            </a:r>
          </a:p>
          <a:p>
            <a:pPr algn="ctr"/>
            <a:r>
              <a:rPr lang="en-US" altLang="ko-KR" sz="1600" dirty="0">
                <a:latin typeface="+mn-ea"/>
                <a:ea typeface="+mn-ea"/>
              </a:rPr>
              <a:t>Grouping Customers</a:t>
            </a:r>
          </a:p>
          <a:p>
            <a:pPr algn="ctr"/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6984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AE3912-EF35-8855-AF19-4BCAAF11BDF4}"/>
              </a:ext>
            </a:extLst>
          </p:cNvPr>
          <p:cNvSpPr/>
          <p:nvPr/>
        </p:nvSpPr>
        <p:spPr>
          <a:xfrm>
            <a:off x="8421941" y="845454"/>
            <a:ext cx="549184" cy="5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E185E-40D6-39B0-937D-4A54382D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52504"/>
            <a:ext cx="4031329" cy="220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A64043-C35B-9F90-C137-756AA478B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56" y="1299082"/>
            <a:ext cx="2415749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9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1 </a:t>
            </a:r>
            <a:r>
              <a:rPr lang="ko-KR" altLang="en-US" dirty="0" err="1"/>
              <a:t>박영균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2 </a:t>
            </a:r>
            <a:r>
              <a:rPr lang="ko-KR" altLang="en-US" dirty="0"/>
              <a:t>송민주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3 </a:t>
            </a:r>
            <a:r>
              <a:rPr lang="ko-KR" altLang="en-US" dirty="0"/>
              <a:t>조민지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E87FD-A05B-3ED6-EA30-F44FDBE7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184" y="2077899"/>
            <a:ext cx="3511730" cy="768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53B15-8451-9F75-60DA-53988AC2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184" y="2846288"/>
            <a:ext cx="3511730" cy="12129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8FA17-36A5-EAA5-46E5-71696270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01494"/>
            <a:ext cx="7522335" cy="31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3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26412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1F8922-40DE-890D-C93E-12E36A15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2" y="2270435"/>
            <a:ext cx="3626336" cy="2566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DC6BB3-69CC-4022-9A6C-C58B021E9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120" y="2234575"/>
            <a:ext cx="3735093" cy="263790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9090875-8FBA-C892-1B54-E8D56020B603}"/>
              </a:ext>
            </a:extLst>
          </p:cNvPr>
          <p:cNvSpPr/>
          <p:nvPr/>
        </p:nvSpPr>
        <p:spPr>
          <a:xfrm>
            <a:off x="4825660" y="3881218"/>
            <a:ext cx="645459" cy="259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CC52A0-6B89-9FB2-6C09-98E8079F0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83"/>
          <a:stretch/>
        </p:blipFill>
        <p:spPr>
          <a:xfrm>
            <a:off x="3996922" y="163758"/>
            <a:ext cx="2717940" cy="197920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A130270-01D9-23F6-6C97-F155320A4B14}"/>
              </a:ext>
            </a:extLst>
          </p:cNvPr>
          <p:cNvSpPr/>
          <p:nvPr/>
        </p:nvSpPr>
        <p:spPr>
          <a:xfrm>
            <a:off x="3824047" y="81536"/>
            <a:ext cx="2846814" cy="18805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경사하강법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32488-A552-B7DB-4D07-57F17FE79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34" y="1168510"/>
            <a:ext cx="6765041" cy="3322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2CB6E-DC35-B9D0-97C2-9C9C149C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2" y="845454"/>
            <a:ext cx="3742033" cy="1471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726E078-1B1E-C8F3-AC3B-3BEA5A2F77D1}"/>
                  </a:ext>
                </a:extLst>
              </p14:cNvPr>
              <p14:cNvContentPartPr/>
              <p14:nvPr/>
            </p14:nvContentPartPr>
            <p14:xfrm>
              <a:off x="3821859" y="3711346"/>
              <a:ext cx="740880" cy="180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726E078-1B1E-C8F3-AC3B-3BEA5A2F77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5859" y="3639346"/>
                <a:ext cx="8125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4B5BB1-B370-BA20-68FD-6B289705ACA7}"/>
                  </a:ext>
                </a:extLst>
              </p14:cNvPr>
              <p14:cNvContentPartPr/>
              <p14:nvPr/>
            </p14:nvContentPartPr>
            <p14:xfrm>
              <a:off x="5469579" y="3287266"/>
              <a:ext cx="910080" cy="2358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4B5BB1-B370-BA20-68FD-6B289705AC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3579" y="3215266"/>
                <a:ext cx="9817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7B3DB24-32A7-6209-D094-DE409F39CA8B}"/>
                  </a:ext>
                </a:extLst>
              </p14:cNvPr>
              <p14:cNvContentPartPr/>
              <p14:nvPr/>
            </p14:nvContentPartPr>
            <p14:xfrm>
              <a:off x="6131619" y="3532066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7B3DB24-32A7-6209-D094-DE409F39CA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5619" y="346006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313D4AF-33C6-4BB3-D84F-6300624CA454}"/>
                  </a:ext>
                </a:extLst>
              </p14:cNvPr>
              <p14:cNvContentPartPr/>
              <p14:nvPr/>
            </p14:nvContentPartPr>
            <p14:xfrm>
              <a:off x="3890259" y="3521626"/>
              <a:ext cx="799920" cy="567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313D4AF-33C6-4BB3-D84F-6300624CA4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1259" y="3512986"/>
                <a:ext cx="8175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2FB4801-93FE-559D-96F0-B725374904A1}"/>
                  </a:ext>
                </a:extLst>
              </p14:cNvPr>
              <p14:cNvContentPartPr/>
              <p14:nvPr/>
            </p14:nvContentPartPr>
            <p14:xfrm>
              <a:off x="5584059" y="3109426"/>
              <a:ext cx="692280" cy="5760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2FB4801-93FE-559D-96F0-B725374904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5059" y="3100426"/>
                <a:ext cx="709920" cy="5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621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경사하강법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8EAEA-C179-E28D-92B8-688241C8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150" y="1220442"/>
            <a:ext cx="7494975" cy="30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0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Gradient descent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경사하강법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8253E-3775-5E6A-C1C0-9FD9313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52" y="1162728"/>
            <a:ext cx="7226121" cy="333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7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Derivative &amp; Learning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rate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24BE88-3684-9674-FEB7-28203285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531571"/>
            <a:ext cx="7688788" cy="23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02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67E42E-3104-FCED-35A9-97598BD43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7"/>
          <a:stretch/>
        </p:blipFill>
        <p:spPr>
          <a:xfrm>
            <a:off x="1408975" y="1039904"/>
            <a:ext cx="7261966" cy="3594847"/>
          </a:xfrm>
          <a:prstGeom prst="rect">
            <a:avLst/>
          </a:prstGeom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C43EC885-08B1-B228-65F7-E53DE419F29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Derivative &amp; Learning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rate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95180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C43EC885-08B1-B228-65F7-E53DE419F290}"/>
              </a:ext>
            </a:extLst>
          </p:cNvPr>
          <p:cNvSpPr txBox="1"/>
          <p:nvPr/>
        </p:nvSpPr>
        <p:spPr>
          <a:xfrm>
            <a:off x="1717585" y="3079700"/>
            <a:ext cx="191715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3735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진행방향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BF590F-E0A8-558E-198A-83DD0AE6C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" t="29968" r="6190" b="10958"/>
          <a:stretch/>
        </p:blipFill>
        <p:spPr>
          <a:xfrm>
            <a:off x="1246875" y="845454"/>
            <a:ext cx="7897125" cy="2891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1461212" y="4039342"/>
            <a:ext cx="6221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</a:rPr>
              <a:t>Course 1</a:t>
            </a:r>
            <a:r>
              <a:rPr lang="en-US" altLang="ko-KR" dirty="0">
                <a:solidFill>
                  <a:srgbClr val="19264B"/>
                </a:solidFill>
              </a:rPr>
              <a:t> </a:t>
            </a:r>
            <a:r>
              <a:rPr lang="en-US" altLang="ko-KR" dirty="0"/>
              <a:t>Supervised Machine Learning : Regression and Classification</a:t>
            </a:r>
          </a:p>
          <a:p>
            <a:r>
              <a:rPr lang="en-US" altLang="ko-KR" b="1" dirty="0">
                <a:solidFill>
                  <a:srgbClr val="19264B"/>
                </a:solidFill>
              </a:rPr>
              <a:t>Course 2</a:t>
            </a:r>
            <a:r>
              <a:rPr lang="en-US" altLang="ko-KR" dirty="0">
                <a:solidFill>
                  <a:srgbClr val="19264B"/>
                </a:solidFill>
              </a:rPr>
              <a:t> </a:t>
            </a:r>
            <a:r>
              <a:rPr lang="en-US" altLang="ko-KR" dirty="0"/>
              <a:t>Advanced Learning Algorithms</a:t>
            </a:r>
          </a:p>
          <a:p>
            <a:r>
              <a:rPr lang="en-US" altLang="ko-KR" b="1" dirty="0">
                <a:solidFill>
                  <a:srgbClr val="19264B"/>
                </a:solidFill>
              </a:rPr>
              <a:t>Course 3</a:t>
            </a:r>
            <a:r>
              <a:rPr lang="en-US" altLang="ko-KR" dirty="0">
                <a:solidFill>
                  <a:srgbClr val="19264B"/>
                </a:solidFill>
              </a:rPr>
              <a:t> </a:t>
            </a:r>
            <a:r>
              <a:rPr lang="en-US" altLang="ko-KR" dirty="0"/>
              <a:t>Unsupervised Learning, Recommenders, Reinforcement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97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Application of Machine Learning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4022090" y="1742852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왜 </a:t>
            </a:r>
            <a:r>
              <a:rPr lang="ko-KR" altLang="en-US" sz="2000" b="1" dirty="0" err="1">
                <a:solidFill>
                  <a:srgbClr val="C00000"/>
                </a:solidFill>
              </a:rPr>
              <a:t>머신러닝</a:t>
            </a:r>
            <a:r>
              <a:rPr lang="ko-KR" altLang="en-US" sz="2000" b="1" dirty="0" err="1">
                <a:solidFill>
                  <a:schemeClr val="tx1"/>
                </a:solidFill>
              </a:rPr>
              <a:t>인가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ADD66-8081-999E-B7AC-DDF563E618A4}"/>
              </a:ext>
            </a:extLst>
          </p:cNvPr>
          <p:cNvSpPr txBox="1"/>
          <p:nvPr/>
        </p:nvSpPr>
        <p:spPr>
          <a:xfrm>
            <a:off x="1914778" y="2571750"/>
            <a:ext cx="68836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Human speech recognizing, disease diagnose from X-ray, self driving car, etc.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복잡한 프로그램을 인간이 일일이 작성하기 어려움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기계가 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ea typeface="+mn-ea"/>
              </a:rPr>
              <a:t>스스로</a:t>
            </a:r>
            <a:r>
              <a:rPr lang="ko-KR" altLang="en-US" b="1" dirty="0">
                <a:latin typeface="+mn-ea"/>
                <a:ea typeface="+mn-ea"/>
              </a:rPr>
              <a:t> 작성할 수 있도록 해야 함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수많은 분야에서 </a:t>
            </a:r>
            <a:r>
              <a:rPr lang="ko-KR" altLang="en-US" b="1" dirty="0" err="1">
                <a:latin typeface="+mn-ea"/>
                <a:ea typeface="+mn-ea"/>
              </a:rPr>
              <a:t>머신러닝이</a:t>
            </a:r>
            <a:r>
              <a:rPr lang="ko-KR" altLang="en-US" b="1" dirty="0">
                <a:latin typeface="+mn-ea"/>
                <a:ea typeface="+mn-ea"/>
              </a:rPr>
              <a:t> 활발히 이용되고 있음</a:t>
            </a: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21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Application of Machine Learning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4022090" y="1742852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왜 </a:t>
            </a:r>
            <a:r>
              <a:rPr lang="ko-KR" altLang="en-US" sz="2000" b="1" dirty="0" err="1">
                <a:solidFill>
                  <a:srgbClr val="C00000"/>
                </a:solidFill>
              </a:rPr>
              <a:t>머신러닝</a:t>
            </a:r>
            <a:r>
              <a:rPr lang="ko-KR" altLang="en-US" sz="2000" b="1" dirty="0" err="1">
                <a:solidFill>
                  <a:schemeClr val="tx1"/>
                </a:solidFill>
              </a:rPr>
              <a:t>인가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ADD66-8081-999E-B7AC-DDF563E618A4}"/>
              </a:ext>
            </a:extLst>
          </p:cNvPr>
          <p:cNvSpPr txBox="1"/>
          <p:nvPr/>
        </p:nvSpPr>
        <p:spPr>
          <a:xfrm>
            <a:off x="1914778" y="2571750"/>
            <a:ext cx="68836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Human speech recognizing, disease diagnose from X-ray, self driving car, etc.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복잡한 프로그램을 인간이 일일이 작성하기 어려움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기계가 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ea typeface="+mn-ea"/>
              </a:rPr>
              <a:t>스스로</a:t>
            </a:r>
            <a:r>
              <a:rPr lang="ko-KR" altLang="en-US" b="1" dirty="0">
                <a:latin typeface="+mn-ea"/>
                <a:ea typeface="+mn-ea"/>
              </a:rPr>
              <a:t> 작성할 수 있도록 해야 함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ko-KR" altLang="en-US" b="1" dirty="0">
                <a:latin typeface="+mn-ea"/>
                <a:ea typeface="+mn-ea"/>
              </a:rPr>
              <a:t>→ 수많은 분야에서 </a:t>
            </a:r>
            <a:r>
              <a:rPr lang="ko-KR" altLang="en-US" b="1" dirty="0" err="1">
                <a:latin typeface="+mn-ea"/>
                <a:ea typeface="+mn-ea"/>
              </a:rPr>
              <a:t>머신러닝이</a:t>
            </a:r>
            <a:r>
              <a:rPr lang="ko-KR" altLang="en-US" b="1" dirty="0">
                <a:latin typeface="+mn-ea"/>
                <a:ea typeface="+mn-ea"/>
              </a:rPr>
              <a:t> 활발히 이용되고 있음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480E166-616B-C5EF-D67C-6CC792E37D3A}"/>
              </a:ext>
            </a:extLst>
          </p:cNvPr>
          <p:cNvSpPr/>
          <p:nvPr/>
        </p:nvSpPr>
        <p:spPr>
          <a:xfrm>
            <a:off x="2835757" y="1805450"/>
            <a:ext cx="4493623" cy="1994263"/>
          </a:xfrm>
          <a:prstGeom prst="ellipse">
            <a:avLst/>
          </a:prstGeom>
          <a:solidFill>
            <a:srgbClr val="19264B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Artificial General Intelligence</a:t>
            </a:r>
          </a:p>
          <a:p>
            <a:pPr algn="ctr"/>
            <a:r>
              <a:rPr lang="en-US" altLang="ko-KR" sz="1800" dirty="0"/>
              <a:t>(AGI)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404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rthur Samuel demonstrates how machine learning can be used to play  checkers in 1962 - IBM Watson Media — Google Arts &amp; Culture">
            <a:extLst>
              <a:ext uri="{FF2B5EF4-FFF2-40B4-BE49-F238E27FC236}">
                <a16:creationId xmlns:a16="http://schemas.microsoft.com/office/drawing/2014/main" id="{1DBD5F0E-8D5F-7988-8BF2-B241BD7E7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2" t="4064" r="3327" b="3661"/>
          <a:stretch/>
        </p:blipFill>
        <p:spPr bwMode="auto">
          <a:xfrm>
            <a:off x="4746170" y="0"/>
            <a:ext cx="439782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D83104-80F3-DBA8-EA42-CF4922066612}"/>
              </a:ext>
            </a:extLst>
          </p:cNvPr>
          <p:cNvSpPr/>
          <p:nvPr/>
        </p:nvSpPr>
        <p:spPr>
          <a:xfrm>
            <a:off x="4746157" y="0"/>
            <a:ext cx="4397841" cy="5143500"/>
          </a:xfrm>
          <a:prstGeom prst="rect">
            <a:avLst/>
          </a:prstGeom>
          <a:gradFill flip="none" rotWithShape="1">
            <a:gsLst>
              <a:gs pos="62000">
                <a:srgbClr val="9A9A9A">
                  <a:alpha val="21000"/>
                </a:srgbClr>
              </a:gs>
              <a:gs pos="43000">
                <a:srgbClr val="DCDCDC">
                  <a:alpha val="48000"/>
                </a:srgbClr>
              </a:gs>
              <a:gs pos="0">
                <a:schemeClr val="bg1"/>
              </a:gs>
              <a:gs pos="100000">
                <a:schemeClr val="tx1">
                  <a:alpha val="1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1581733" y="2142962"/>
            <a:ext cx="4828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“Field of study that gives computer the ability</a:t>
            </a:r>
          </a:p>
          <a:p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to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learn without being explicitly programmed.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</a:p>
          <a:p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Arthur Samuel (1959)</a:t>
            </a:r>
            <a:endParaRPr lang="ko-KR" altLang="en-US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What is Machine Learning?</a:t>
            </a:r>
            <a:endParaRPr lang="ko-KR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061CD-FCB5-DB17-5C5F-A02D57E63CC2}"/>
              </a:ext>
            </a:extLst>
          </p:cNvPr>
          <p:cNvSpPr txBox="1"/>
          <p:nvPr/>
        </p:nvSpPr>
        <p:spPr>
          <a:xfrm>
            <a:off x="7514598" y="4888570"/>
            <a:ext cx="16642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IBM Watson Media(1962)</a:t>
            </a:r>
          </a:p>
        </p:txBody>
      </p:sp>
    </p:spTree>
    <p:extLst>
      <p:ext uri="{BB962C8B-B14F-4D97-AF65-F5344CB8AC3E}">
        <p14:creationId xmlns:p14="http://schemas.microsoft.com/office/powerpoint/2010/main" val="351763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3366395" y="1724671"/>
            <a:ext cx="36311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Supervised Learning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지도학습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Unsupervised Learning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비지도학습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Recommender Systems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추천 시스템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Reinforcement Learning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강화학습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…</a:t>
            </a:r>
            <a:endParaRPr lang="ko-KR" altLang="en-US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4" y="306875"/>
            <a:ext cx="68206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Learning Algorithms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167806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1480E-2933-F364-40FE-64712CE670CB}"/>
              </a:ext>
            </a:extLst>
          </p:cNvPr>
          <p:cNvSpPr txBox="1"/>
          <p:nvPr/>
        </p:nvSpPr>
        <p:spPr>
          <a:xfrm>
            <a:off x="3467234" y="1656569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n-ea"/>
                <a:ea typeface="+mn-ea"/>
              </a:rPr>
              <a:t>X     </a:t>
            </a:r>
            <a:r>
              <a:rPr lang="ko-KR" altLang="en-US" sz="4000" b="1" dirty="0">
                <a:solidFill>
                  <a:schemeClr val="tx1"/>
                </a:solidFill>
                <a:latin typeface="+mn-ea"/>
                <a:ea typeface="+mn-ea"/>
              </a:rPr>
              <a:t>→     </a:t>
            </a:r>
            <a:r>
              <a:rPr lang="en-US" altLang="ko-KR" sz="4000" b="1" dirty="0">
                <a:solidFill>
                  <a:schemeClr val="tx1"/>
                </a:solidFill>
                <a:latin typeface="+mn-ea"/>
                <a:ea typeface="+mn-ea"/>
              </a:rPr>
              <a:t>y</a:t>
            </a:r>
            <a:endParaRPr lang="ko-KR" altLang="en-US"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Supervised Learning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17956-90E6-3036-664A-D13707D44386}"/>
              </a:ext>
            </a:extLst>
          </p:cNvPr>
          <p:cNvSpPr txBox="1"/>
          <p:nvPr/>
        </p:nvSpPr>
        <p:spPr>
          <a:xfrm>
            <a:off x="3418420" y="2420264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Input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DAA21-0708-1058-AC42-CE58B24B2549}"/>
              </a:ext>
            </a:extLst>
          </p:cNvPr>
          <p:cNvSpPr txBox="1"/>
          <p:nvPr/>
        </p:nvSpPr>
        <p:spPr>
          <a:xfrm>
            <a:off x="5694999" y="2420264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Output label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57BD9-7228-4535-C51A-5A4F17679D02}"/>
              </a:ext>
            </a:extLst>
          </p:cNvPr>
          <p:cNvSpPr txBox="1"/>
          <p:nvPr/>
        </p:nvSpPr>
        <p:spPr>
          <a:xfrm>
            <a:off x="2129527" y="3200601"/>
            <a:ext cx="5793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Input X</a:t>
            </a:r>
            <a:r>
              <a:rPr lang="ko-KR" altLang="en-US" b="1" dirty="0">
                <a:latin typeface="+mn-ea"/>
                <a:ea typeface="+mn-ea"/>
              </a:rPr>
              <a:t>에 대해 올바른 </a:t>
            </a:r>
            <a:r>
              <a:rPr lang="en-US" altLang="ko-KR" b="1" dirty="0">
                <a:latin typeface="+mn-ea"/>
                <a:ea typeface="+mn-ea"/>
              </a:rPr>
              <a:t>label y</a:t>
            </a:r>
            <a:r>
              <a:rPr lang="ko-KR" altLang="en-US" b="1" dirty="0">
                <a:latin typeface="+mn-ea"/>
                <a:ea typeface="+mn-ea"/>
              </a:rPr>
              <a:t>를 포함하는 </a:t>
            </a:r>
            <a:r>
              <a:rPr lang="en-US" altLang="ko-KR" b="1" dirty="0">
                <a:solidFill>
                  <a:srgbClr val="C00000"/>
                </a:solidFill>
                <a:latin typeface="+mn-ea"/>
                <a:ea typeface="+mn-ea"/>
              </a:rPr>
              <a:t>right answers</a:t>
            </a:r>
            <a:r>
              <a:rPr lang="ko-KR" altLang="en-US" b="1" dirty="0">
                <a:latin typeface="+mn-ea"/>
                <a:ea typeface="+mn-ea"/>
              </a:rPr>
              <a:t>로부터 학습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latin typeface="+mn-ea"/>
                <a:ea typeface="+mn-ea"/>
              </a:rPr>
              <a:t>본 적 없는 </a:t>
            </a:r>
            <a:r>
              <a:rPr lang="en-US" altLang="ko-KR" b="1" dirty="0">
                <a:latin typeface="+mn-ea"/>
                <a:ea typeface="+mn-ea"/>
              </a:rPr>
              <a:t>input</a:t>
            </a:r>
            <a:r>
              <a:rPr lang="ko-KR" altLang="en-US" b="1" dirty="0">
                <a:latin typeface="+mn-ea"/>
                <a:ea typeface="+mn-ea"/>
              </a:rPr>
              <a:t>이 주어져도 </a:t>
            </a:r>
            <a:r>
              <a:rPr lang="en-US" altLang="ko-KR" b="1" dirty="0" err="1">
                <a:latin typeface="+mn-ea"/>
                <a:ea typeface="+mn-ea"/>
              </a:rPr>
              <a:t>ouput</a:t>
            </a:r>
            <a:r>
              <a:rPr lang="ko-KR" altLang="en-US" b="1" dirty="0">
                <a:latin typeface="+mn-ea"/>
                <a:ea typeface="+mn-ea"/>
              </a:rPr>
              <a:t>에 대한 정확한 예측 가능</a:t>
            </a:r>
          </a:p>
        </p:txBody>
      </p:sp>
    </p:spTree>
    <p:extLst>
      <p:ext uri="{BB962C8B-B14F-4D97-AF65-F5344CB8AC3E}">
        <p14:creationId xmlns:p14="http://schemas.microsoft.com/office/powerpoint/2010/main" val="19376263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1801</Words>
  <Application>Microsoft Office PowerPoint</Application>
  <PresentationFormat>화면 슬라이드 쇼(16:9)</PresentationFormat>
  <Paragraphs>224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송민주</dc:creator>
  <cp:lastModifiedBy>박영균</cp:lastModifiedBy>
  <cp:revision>11</cp:revision>
  <dcterms:modified xsi:type="dcterms:W3CDTF">2024-03-18T13:36:09Z</dcterms:modified>
</cp:coreProperties>
</file>